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256" r:id="rId2"/>
    <p:sldId id="257" r:id="rId3"/>
    <p:sldId id="276" r:id="rId4"/>
    <p:sldId id="277" r:id="rId5"/>
    <p:sldId id="280" r:id="rId6"/>
    <p:sldId id="259" r:id="rId7"/>
    <p:sldId id="263" r:id="rId8"/>
    <p:sldId id="262" r:id="rId9"/>
    <p:sldId id="264" r:id="rId10"/>
    <p:sldId id="260" r:id="rId11"/>
    <p:sldId id="261" r:id="rId12"/>
    <p:sldId id="278" r:id="rId13"/>
    <p:sldId id="279" r:id="rId14"/>
    <p:sldId id="266" r:id="rId15"/>
    <p:sldId id="268" r:id="rId16"/>
    <p:sldId id="269" r:id="rId17"/>
    <p:sldId id="270" r:id="rId18"/>
    <p:sldId id="265" r:id="rId19"/>
    <p:sldId id="273" r:id="rId20"/>
    <p:sldId id="274" r:id="rId21"/>
    <p:sldId id="275" r:id="rId22"/>
    <p:sldId id="272" r:id="rId23"/>
    <p:sldId id="271" r:id="rId24"/>
    <p:sldId id="258"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3" d="100"/>
          <a:sy n="73" d="100"/>
        </p:scale>
        <p:origin x="58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AB5D84-750A-47BD-B23D-E0071E9EF087}" type="datetimeFigureOut">
              <a:rPr lang="en-GB" smtClean="0"/>
              <a:t>15/11/2024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EB9C70-2C55-4D1F-852B-8FF628F75333}" type="slidenum">
              <a:rPr lang="en-GB" smtClean="0"/>
              <a:t>‹#›</a:t>
            </a:fld>
            <a:endParaRPr lang="en-GB"/>
          </a:p>
        </p:txBody>
      </p:sp>
    </p:spTree>
    <p:extLst>
      <p:ext uri="{BB962C8B-B14F-4D97-AF65-F5344CB8AC3E}">
        <p14:creationId xmlns:p14="http://schemas.microsoft.com/office/powerpoint/2010/main" val="320132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25</a:t>
            </a:fld>
            <a:endParaRPr lang="en-US" dirty="0"/>
          </a:p>
        </p:txBody>
      </p:sp>
    </p:spTree>
    <p:extLst>
      <p:ext uri="{BB962C8B-B14F-4D97-AF65-F5344CB8AC3E}">
        <p14:creationId xmlns:p14="http://schemas.microsoft.com/office/powerpoint/2010/main" val="1875865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7CCE34D-CFF1-4FFE-815B-D050E7ED2DFD}" type="slidenum">
              <a:rPr lang="en-US" smtClean="0"/>
              <a:t>26</a:t>
            </a:fld>
            <a:endParaRPr lang="en-US" dirty="0"/>
          </a:p>
        </p:txBody>
      </p:sp>
    </p:spTree>
    <p:extLst>
      <p:ext uri="{BB962C8B-B14F-4D97-AF65-F5344CB8AC3E}">
        <p14:creationId xmlns:p14="http://schemas.microsoft.com/office/powerpoint/2010/main" val="2316902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7CCE34D-CFF1-4FFE-815B-D050E7ED2DFD}" type="slidenum">
              <a:rPr lang="en-US" smtClean="0"/>
              <a:t>27</a:t>
            </a:fld>
            <a:endParaRPr lang="en-US" dirty="0"/>
          </a:p>
        </p:txBody>
      </p:sp>
    </p:spTree>
    <p:extLst>
      <p:ext uri="{BB962C8B-B14F-4D97-AF65-F5344CB8AC3E}">
        <p14:creationId xmlns:p14="http://schemas.microsoft.com/office/powerpoint/2010/main" val="2096714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7CCE34D-CFF1-4FFE-815B-D050E7ED2DFD}" type="slidenum">
              <a:rPr lang="en-US" smtClean="0"/>
              <a:t>28</a:t>
            </a:fld>
            <a:endParaRPr lang="en-US" dirty="0"/>
          </a:p>
        </p:txBody>
      </p:sp>
    </p:spTree>
    <p:extLst>
      <p:ext uri="{BB962C8B-B14F-4D97-AF65-F5344CB8AC3E}">
        <p14:creationId xmlns:p14="http://schemas.microsoft.com/office/powerpoint/2010/main" val="776792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7CCE34D-CFF1-4FFE-815B-D050E7ED2DFD}" type="slidenum">
              <a:rPr lang="en-US" smtClean="0"/>
              <a:t>30</a:t>
            </a:fld>
            <a:endParaRPr lang="en-US" dirty="0"/>
          </a:p>
        </p:txBody>
      </p:sp>
    </p:spTree>
    <p:extLst>
      <p:ext uri="{BB962C8B-B14F-4D97-AF65-F5344CB8AC3E}">
        <p14:creationId xmlns:p14="http://schemas.microsoft.com/office/powerpoint/2010/main" val="1838054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7CCE34D-CFF1-4FFE-815B-D050E7ED2DFD}" type="slidenum">
              <a:rPr lang="en-US" smtClean="0"/>
              <a:t>31</a:t>
            </a:fld>
            <a:endParaRPr lang="en-US" dirty="0"/>
          </a:p>
        </p:txBody>
      </p:sp>
    </p:spTree>
    <p:extLst>
      <p:ext uri="{BB962C8B-B14F-4D97-AF65-F5344CB8AC3E}">
        <p14:creationId xmlns:p14="http://schemas.microsoft.com/office/powerpoint/2010/main" val="751327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7CCE34D-CFF1-4FFE-815B-D050E7ED2DFD}" type="slidenum">
              <a:rPr lang="en-US" smtClean="0"/>
              <a:t>32</a:t>
            </a:fld>
            <a:endParaRPr lang="en-US" dirty="0"/>
          </a:p>
        </p:txBody>
      </p:sp>
    </p:spTree>
    <p:extLst>
      <p:ext uri="{BB962C8B-B14F-4D97-AF65-F5344CB8AC3E}">
        <p14:creationId xmlns:p14="http://schemas.microsoft.com/office/powerpoint/2010/main" val="23688429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7CCE34D-CFF1-4FFE-815B-D050E7ED2DFD}" type="slidenum">
              <a:rPr lang="en-US" smtClean="0"/>
              <a:t>38</a:t>
            </a:fld>
            <a:endParaRPr lang="en-US" dirty="0"/>
          </a:p>
        </p:txBody>
      </p:sp>
    </p:spTree>
    <p:extLst>
      <p:ext uri="{BB962C8B-B14F-4D97-AF65-F5344CB8AC3E}">
        <p14:creationId xmlns:p14="http://schemas.microsoft.com/office/powerpoint/2010/main" val="35182422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01173A4-E57E-43C9-92AE-7501F2C38232}" type="datetimeFigureOut">
              <a:rPr lang="en-GB" smtClean="0"/>
              <a:t>15/11/2024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637CF6-A12E-4BC8-9463-062CA95960BC}" type="slidenum">
              <a:rPr lang="en-GB" smtClean="0"/>
              <a:t>‹#›</a:t>
            </a:fld>
            <a:endParaRPr lang="en-GB"/>
          </a:p>
        </p:txBody>
      </p:sp>
    </p:spTree>
    <p:extLst>
      <p:ext uri="{BB962C8B-B14F-4D97-AF65-F5344CB8AC3E}">
        <p14:creationId xmlns:p14="http://schemas.microsoft.com/office/powerpoint/2010/main" val="2241859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01173A4-E57E-43C9-92AE-7501F2C38232}" type="datetimeFigureOut">
              <a:rPr lang="en-GB" smtClean="0"/>
              <a:t>15/11/2024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637CF6-A12E-4BC8-9463-062CA95960BC}" type="slidenum">
              <a:rPr lang="en-GB" smtClean="0"/>
              <a:t>‹#›</a:t>
            </a:fld>
            <a:endParaRPr lang="en-GB"/>
          </a:p>
        </p:txBody>
      </p:sp>
    </p:spTree>
    <p:extLst>
      <p:ext uri="{BB962C8B-B14F-4D97-AF65-F5344CB8AC3E}">
        <p14:creationId xmlns:p14="http://schemas.microsoft.com/office/powerpoint/2010/main" val="214904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D01173A4-E57E-43C9-92AE-7501F2C38232}" type="datetimeFigureOut">
              <a:rPr lang="en-GB" smtClean="0"/>
              <a:t>15/11/2024</a:t>
            </a:fld>
            <a:endParaRPr lang="en-GB"/>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DB637CF6-A12E-4BC8-9463-062CA95960BC}" type="slidenum">
              <a:rPr lang="en-GB" smtClean="0"/>
              <a:t>‹#›</a:t>
            </a:fld>
            <a:endParaRPr lang="en-GB"/>
          </a:p>
        </p:txBody>
      </p:sp>
    </p:spTree>
    <p:extLst>
      <p:ext uri="{BB962C8B-B14F-4D97-AF65-F5344CB8AC3E}">
        <p14:creationId xmlns:p14="http://schemas.microsoft.com/office/powerpoint/2010/main" val="2850997363"/>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01173A4-E57E-43C9-92AE-7501F2C38232}" type="datetimeFigureOut">
              <a:rPr lang="en-GB" smtClean="0"/>
              <a:t>15/11/2024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B637CF6-A12E-4BC8-9463-062CA95960BC}" type="slidenum">
              <a:rPr lang="en-GB" smtClean="0"/>
              <a:t>‹#›</a:t>
            </a:fld>
            <a:endParaRPr lang="en-GB"/>
          </a:p>
        </p:txBody>
      </p:sp>
    </p:spTree>
    <p:extLst>
      <p:ext uri="{BB962C8B-B14F-4D97-AF65-F5344CB8AC3E}">
        <p14:creationId xmlns:p14="http://schemas.microsoft.com/office/powerpoint/2010/main" val="3009579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01173A4-E57E-43C9-92AE-7501F2C38232}" type="datetimeFigureOut">
              <a:rPr lang="en-GB" smtClean="0"/>
              <a:t>15/11/2024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B637CF6-A12E-4BC8-9463-062CA95960BC}" type="slidenum">
              <a:rPr lang="en-GB" smtClean="0"/>
              <a:t>‹#›</a:t>
            </a:fld>
            <a:endParaRPr lang="en-GB"/>
          </a:p>
        </p:txBody>
      </p:sp>
    </p:spTree>
    <p:extLst>
      <p:ext uri="{BB962C8B-B14F-4D97-AF65-F5344CB8AC3E}">
        <p14:creationId xmlns:p14="http://schemas.microsoft.com/office/powerpoint/2010/main" val="3406524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01173A4-E57E-43C9-92AE-7501F2C38232}" type="datetimeFigureOut">
              <a:rPr lang="en-GB" smtClean="0"/>
              <a:t>15/11/2024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B637CF6-A12E-4BC8-9463-062CA95960BC}" type="slidenum">
              <a:rPr lang="en-GB" smtClean="0"/>
              <a:t>‹#›</a:t>
            </a:fld>
            <a:endParaRPr lang="en-GB"/>
          </a:p>
        </p:txBody>
      </p:sp>
    </p:spTree>
    <p:extLst>
      <p:ext uri="{BB962C8B-B14F-4D97-AF65-F5344CB8AC3E}">
        <p14:creationId xmlns:p14="http://schemas.microsoft.com/office/powerpoint/2010/main" val="4242355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1173A4-E57E-43C9-92AE-7501F2C38232}" type="datetimeFigureOut">
              <a:rPr lang="en-GB" smtClean="0"/>
              <a:t>15/11/2024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B637CF6-A12E-4BC8-9463-062CA95960BC}" type="slidenum">
              <a:rPr lang="en-GB" smtClean="0"/>
              <a:t>‹#›</a:t>
            </a:fld>
            <a:endParaRPr lang="en-GB"/>
          </a:p>
        </p:txBody>
      </p:sp>
    </p:spTree>
    <p:extLst>
      <p:ext uri="{BB962C8B-B14F-4D97-AF65-F5344CB8AC3E}">
        <p14:creationId xmlns:p14="http://schemas.microsoft.com/office/powerpoint/2010/main" val="1796836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01173A4-E57E-43C9-92AE-7501F2C38232}" type="datetimeFigureOut">
              <a:rPr lang="en-GB" smtClean="0"/>
              <a:t>15/11/2024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B637CF6-A12E-4BC8-9463-062CA95960BC}" type="slidenum">
              <a:rPr lang="en-GB" smtClean="0"/>
              <a:t>‹#›</a:t>
            </a:fld>
            <a:endParaRPr lang="en-GB"/>
          </a:p>
        </p:txBody>
      </p:sp>
    </p:spTree>
    <p:extLst>
      <p:ext uri="{BB962C8B-B14F-4D97-AF65-F5344CB8AC3E}">
        <p14:creationId xmlns:p14="http://schemas.microsoft.com/office/powerpoint/2010/main" val="2810334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D01173A4-E57E-43C9-92AE-7501F2C38232}" type="datetimeFigureOut">
              <a:rPr lang="en-GB" smtClean="0"/>
              <a:t>15/11/2024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B637CF6-A12E-4BC8-9463-062CA95960BC}" type="slidenum">
              <a:rPr lang="en-GB" smtClean="0"/>
              <a:t>‹#›</a:t>
            </a:fld>
            <a:endParaRPr lang="en-GB"/>
          </a:p>
        </p:txBody>
      </p:sp>
    </p:spTree>
    <p:extLst>
      <p:ext uri="{BB962C8B-B14F-4D97-AF65-F5344CB8AC3E}">
        <p14:creationId xmlns:p14="http://schemas.microsoft.com/office/powerpoint/2010/main" val="1996620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01173A4-E57E-43C9-92AE-7501F2C38232}" type="datetimeFigureOut">
              <a:rPr lang="en-GB" smtClean="0"/>
              <a:t>15/11/2024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637CF6-A12E-4BC8-9463-062CA95960BC}" type="slidenum">
              <a:rPr lang="en-GB" smtClean="0"/>
              <a:t>‹#›</a:t>
            </a:fld>
            <a:endParaRPr lang="en-GB"/>
          </a:p>
        </p:txBody>
      </p:sp>
    </p:spTree>
    <p:extLst>
      <p:ext uri="{BB962C8B-B14F-4D97-AF65-F5344CB8AC3E}">
        <p14:creationId xmlns:p14="http://schemas.microsoft.com/office/powerpoint/2010/main" val="2647799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D01173A4-E57E-43C9-92AE-7501F2C38232}" type="datetimeFigureOut">
              <a:rPr lang="en-GB" smtClean="0"/>
              <a:t>15/11/2024</a:t>
            </a:fld>
            <a:endParaRPr lang="en-GB"/>
          </a:p>
        </p:txBody>
      </p:sp>
      <p:sp>
        <p:nvSpPr>
          <p:cNvPr id="5" name="Footer Placeholder 4"/>
          <p:cNvSpPr>
            <a:spLocks noGrp="1"/>
          </p:cNvSpPr>
          <p:nvPr>
            <p:ph type="ftr" sz="quarter" idx="11"/>
          </p:nvPr>
        </p:nvSpPr>
        <p:spPr>
          <a:xfrm>
            <a:off x="3776135" y="6422854"/>
            <a:ext cx="4279669" cy="365125"/>
          </a:xfrm>
        </p:spPr>
        <p:txBody>
          <a:bodyPr/>
          <a:lstStyle/>
          <a:p>
            <a:endParaRPr lang="en-GB"/>
          </a:p>
        </p:txBody>
      </p:sp>
      <p:sp>
        <p:nvSpPr>
          <p:cNvPr id="6" name="Slide Number Placeholder 5"/>
          <p:cNvSpPr>
            <a:spLocks noGrp="1"/>
          </p:cNvSpPr>
          <p:nvPr>
            <p:ph type="sldNum" sz="quarter" idx="12"/>
          </p:nvPr>
        </p:nvSpPr>
        <p:spPr>
          <a:xfrm>
            <a:off x="8073048" y="6422854"/>
            <a:ext cx="879759" cy="365125"/>
          </a:xfrm>
        </p:spPr>
        <p:txBody>
          <a:bodyPr/>
          <a:lstStyle/>
          <a:p>
            <a:fld id="{DB637CF6-A12E-4BC8-9463-062CA95960BC}" type="slidenum">
              <a:rPr lang="en-GB" smtClean="0"/>
              <a:t>‹#›</a:t>
            </a:fld>
            <a:endParaRPr lang="en-GB"/>
          </a:p>
        </p:txBody>
      </p:sp>
    </p:spTree>
    <p:extLst>
      <p:ext uri="{BB962C8B-B14F-4D97-AF65-F5344CB8AC3E}">
        <p14:creationId xmlns:p14="http://schemas.microsoft.com/office/powerpoint/2010/main" val="25325759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dirty="0"/>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dirty="0"/>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dirty="0"/>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dirty="0"/>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dirty="0"/>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dirty="0"/>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dirty="0"/>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342197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xmlns=""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xmlns=""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dirty="0"/>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dirty="0"/>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dirty="0"/>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dirty="0"/>
          </a:p>
        </p:txBody>
      </p:sp>
    </p:spTree>
    <p:extLst>
      <p:ext uri="{BB962C8B-B14F-4D97-AF65-F5344CB8AC3E}">
        <p14:creationId xmlns:p14="http://schemas.microsoft.com/office/powerpoint/2010/main" val="1138046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endParaRPr lang="en-US" dirty="0"/>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dirty="0"/>
              <a:t>Click icon to add picture</a:t>
            </a:r>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dirty="0"/>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xmlns=""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xmlns=""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dirty="0"/>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dirty="0"/>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dirty="0"/>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xmlns=""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1637964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D01173A4-E57E-43C9-92AE-7501F2C38232}" type="datetimeFigureOut">
              <a:rPr lang="en-GB" smtClean="0"/>
              <a:t>15/11/2024</a:t>
            </a:fld>
            <a:endParaRPr lang="en-GB"/>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GB"/>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DB637CF6-A12E-4BC8-9463-062CA95960BC}" type="slidenum">
              <a:rPr lang="en-GB" smtClean="0"/>
              <a:t>‹#›</a:t>
            </a:fld>
            <a:endParaRPr lang="en-GB"/>
          </a:p>
        </p:txBody>
      </p:sp>
    </p:spTree>
    <p:extLst>
      <p:ext uri="{BB962C8B-B14F-4D97-AF65-F5344CB8AC3E}">
        <p14:creationId xmlns:p14="http://schemas.microsoft.com/office/powerpoint/2010/main" val="272216577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t>Curriculum and assessment parental Information Evening</a:t>
            </a:r>
            <a:endParaRPr lang="en-GB" dirty="0"/>
          </a:p>
        </p:txBody>
      </p:sp>
      <p:sp>
        <p:nvSpPr>
          <p:cNvPr id="3" name="Subtitle 2"/>
          <p:cNvSpPr>
            <a:spLocks noGrp="1"/>
          </p:cNvSpPr>
          <p:nvPr>
            <p:ph type="subTitle" idx="1"/>
          </p:nvPr>
        </p:nvSpPr>
        <p:spPr/>
        <p:txBody>
          <a:bodyPr/>
          <a:lstStyle/>
          <a:p>
            <a:r>
              <a:rPr lang="en-GB" dirty="0" smtClean="0"/>
              <a:t> </a:t>
            </a:r>
            <a:endParaRPr lang="en-GB" dirty="0"/>
          </a:p>
        </p:txBody>
      </p:sp>
      <p:pic>
        <p:nvPicPr>
          <p:cNvPr id="1026" name="Picture 2" descr="St Mary's RC Primary School Horwi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6437" y="4166754"/>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40318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Agenda</a:t>
            </a:r>
            <a:endParaRPr lang="en-GB" dirty="0"/>
          </a:p>
        </p:txBody>
      </p:sp>
      <p:sp>
        <p:nvSpPr>
          <p:cNvPr id="3" name="Content Placeholder 2"/>
          <p:cNvSpPr>
            <a:spLocks noGrp="1"/>
          </p:cNvSpPr>
          <p:nvPr>
            <p:ph idx="1"/>
          </p:nvPr>
        </p:nvSpPr>
        <p:spPr/>
        <p:txBody>
          <a:bodyPr/>
          <a:lstStyle/>
          <a:p>
            <a:r>
              <a:rPr lang="en-GB" sz="2400" dirty="0" smtClean="0"/>
              <a:t>Outline the rationale behind the curriculum at St Mary’s. </a:t>
            </a:r>
          </a:p>
          <a:p>
            <a:r>
              <a:rPr lang="en-GB" sz="2400" dirty="0" smtClean="0"/>
              <a:t>Provide an overview about how learning is embedded through the curriculum. </a:t>
            </a:r>
          </a:p>
          <a:p>
            <a:r>
              <a:rPr lang="en-GB" sz="2400" dirty="0" smtClean="0"/>
              <a:t>Discuss how our curriculum is planned and organised. </a:t>
            </a:r>
          </a:p>
          <a:p>
            <a:r>
              <a:rPr lang="en-GB" sz="2400" dirty="0" smtClean="0"/>
              <a:t>Highlight where information can be found on our school’s website. </a:t>
            </a:r>
          </a:p>
          <a:p>
            <a:r>
              <a:rPr lang="en-GB" sz="2400" dirty="0" smtClean="0"/>
              <a:t>Provide information about the different assessment procedures at St Mary’s</a:t>
            </a:r>
          </a:p>
          <a:p>
            <a:endParaRPr lang="en-GB" dirty="0"/>
          </a:p>
        </p:txBody>
      </p:sp>
    </p:spTree>
    <p:extLst>
      <p:ext uri="{BB962C8B-B14F-4D97-AF65-F5344CB8AC3E}">
        <p14:creationId xmlns:p14="http://schemas.microsoft.com/office/powerpoint/2010/main" val="20918200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106397" y="1169053"/>
            <a:ext cx="8396140" cy="5808366"/>
          </a:xfrm>
          <a:prstGeom prst="rect">
            <a:avLst/>
          </a:prstGeom>
        </p:spPr>
      </p:pic>
      <p:sp>
        <p:nvSpPr>
          <p:cNvPr id="2" name="Title 1"/>
          <p:cNvSpPr>
            <a:spLocks noGrp="1"/>
          </p:cNvSpPr>
          <p:nvPr>
            <p:ph type="title"/>
          </p:nvPr>
        </p:nvSpPr>
        <p:spPr>
          <a:xfrm>
            <a:off x="172141" y="101296"/>
            <a:ext cx="9784080" cy="1508760"/>
          </a:xfrm>
        </p:spPr>
        <p:txBody>
          <a:bodyPr/>
          <a:lstStyle/>
          <a:p>
            <a:r>
              <a:rPr lang="en-GB" dirty="0" smtClean="0"/>
              <a:t>Curriculum Intent </a:t>
            </a:r>
            <a:endParaRPr lang="en-GB" dirty="0"/>
          </a:p>
        </p:txBody>
      </p:sp>
      <p:sp>
        <p:nvSpPr>
          <p:cNvPr id="4" name="Oval 3"/>
          <p:cNvSpPr/>
          <p:nvPr/>
        </p:nvSpPr>
        <p:spPr>
          <a:xfrm>
            <a:off x="4497185" y="2593571"/>
            <a:ext cx="1720735" cy="2826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5688676" y="3228109"/>
            <a:ext cx="2150226" cy="2964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2757053" y="3711475"/>
            <a:ext cx="2787535" cy="36176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3425044" y="4234566"/>
            <a:ext cx="2787535" cy="36176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3425043" y="4702077"/>
            <a:ext cx="2787535" cy="36176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20526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Retrieval – Building a deep understanding</a:t>
            </a:r>
            <a:endParaRPr lang="en-GB" dirty="0"/>
          </a:p>
        </p:txBody>
      </p:sp>
      <p:sp>
        <p:nvSpPr>
          <p:cNvPr id="3" name="Content Placeholder 2"/>
          <p:cNvSpPr>
            <a:spLocks noGrp="1"/>
          </p:cNvSpPr>
          <p:nvPr>
            <p:ph idx="1"/>
          </p:nvPr>
        </p:nvSpPr>
        <p:spPr>
          <a:xfrm>
            <a:off x="1202919" y="2011680"/>
            <a:ext cx="4175416" cy="4206240"/>
          </a:xfrm>
        </p:spPr>
        <p:txBody>
          <a:bodyPr/>
          <a:lstStyle/>
          <a:p>
            <a:r>
              <a:rPr lang="en-GB" dirty="0" smtClean="0"/>
              <a:t>Retrieval is when children are given the opportunity to find knowledge or practise skills after they have learned it. </a:t>
            </a:r>
          </a:p>
          <a:p>
            <a:r>
              <a:rPr lang="en-GB" dirty="0" smtClean="0"/>
              <a:t>Each time they retrieve information, it increases their ability to keep the information and learn it. </a:t>
            </a:r>
          </a:p>
          <a:p>
            <a:r>
              <a:rPr lang="en-GB" dirty="0" smtClean="0"/>
              <a:t>Our curriculum is built to help with this retrieval. </a:t>
            </a:r>
            <a:endParaRPr lang="en-GB" dirty="0"/>
          </a:p>
        </p:txBody>
      </p:sp>
      <p:pic>
        <p:nvPicPr>
          <p:cNvPr id="3074" name="Picture 2" descr="Spaced Retrieval – MACS Teaching &amp; Lear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3068" y="2011680"/>
            <a:ext cx="6164600" cy="3934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83739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Mental models </a:t>
            </a:r>
            <a:endParaRPr lang="en-GB" dirty="0"/>
          </a:p>
        </p:txBody>
      </p:sp>
      <p:sp>
        <p:nvSpPr>
          <p:cNvPr id="4" name="TextBox 3"/>
          <p:cNvSpPr txBox="1"/>
          <p:nvPr/>
        </p:nvSpPr>
        <p:spPr>
          <a:xfrm>
            <a:off x="4240759" y="3708400"/>
            <a:ext cx="2658533" cy="584775"/>
          </a:xfrm>
          <a:prstGeom prst="rect">
            <a:avLst/>
          </a:prstGeom>
          <a:solidFill>
            <a:schemeClr val="tx1"/>
          </a:solidFill>
        </p:spPr>
        <p:txBody>
          <a:bodyPr wrap="square" rtlCol="0">
            <a:spAutoFit/>
          </a:bodyPr>
          <a:lstStyle/>
          <a:p>
            <a:pPr algn="ctr"/>
            <a:r>
              <a:rPr lang="en-GB" sz="3200" dirty="0" smtClean="0">
                <a:solidFill>
                  <a:schemeClr val="bg1"/>
                </a:solidFill>
              </a:rPr>
              <a:t>Mental Model </a:t>
            </a:r>
            <a:endParaRPr lang="en-GB" sz="3200" dirty="0">
              <a:solidFill>
                <a:schemeClr val="bg1"/>
              </a:solidFill>
            </a:endParaRPr>
          </a:p>
        </p:txBody>
      </p:sp>
      <p:sp>
        <p:nvSpPr>
          <p:cNvPr id="5" name="TextBox 4"/>
          <p:cNvSpPr txBox="1"/>
          <p:nvPr/>
        </p:nvSpPr>
        <p:spPr>
          <a:xfrm>
            <a:off x="1066800" y="1955800"/>
            <a:ext cx="1278467" cy="369332"/>
          </a:xfrm>
          <a:prstGeom prst="rect">
            <a:avLst/>
          </a:prstGeom>
          <a:solidFill>
            <a:schemeClr val="tx1"/>
          </a:solidFill>
        </p:spPr>
        <p:txBody>
          <a:bodyPr wrap="square" rtlCol="0">
            <a:spAutoFit/>
          </a:bodyPr>
          <a:lstStyle/>
          <a:p>
            <a:r>
              <a:rPr lang="en-GB" dirty="0" smtClean="0">
                <a:solidFill>
                  <a:schemeClr val="bg1"/>
                </a:solidFill>
              </a:rPr>
              <a:t>Experience </a:t>
            </a:r>
            <a:endParaRPr lang="en-GB" dirty="0">
              <a:solidFill>
                <a:schemeClr val="bg1"/>
              </a:solidFill>
            </a:endParaRPr>
          </a:p>
        </p:txBody>
      </p:sp>
      <p:sp>
        <p:nvSpPr>
          <p:cNvPr id="7" name="TextBox 6"/>
          <p:cNvSpPr txBox="1"/>
          <p:nvPr/>
        </p:nvSpPr>
        <p:spPr>
          <a:xfrm>
            <a:off x="1066800" y="3914172"/>
            <a:ext cx="1278467" cy="369332"/>
          </a:xfrm>
          <a:prstGeom prst="rect">
            <a:avLst/>
          </a:prstGeom>
          <a:solidFill>
            <a:schemeClr val="tx1"/>
          </a:solidFill>
        </p:spPr>
        <p:txBody>
          <a:bodyPr wrap="square" rtlCol="0">
            <a:spAutoFit/>
          </a:bodyPr>
          <a:lstStyle/>
          <a:p>
            <a:r>
              <a:rPr lang="en-GB" dirty="0" smtClean="0">
                <a:solidFill>
                  <a:schemeClr val="bg1"/>
                </a:solidFill>
              </a:rPr>
              <a:t>Experience </a:t>
            </a:r>
            <a:endParaRPr lang="en-GB" dirty="0">
              <a:solidFill>
                <a:schemeClr val="bg1"/>
              </a:solidFill>
            </a:endParaRPr>
          </a:p>
        </p:txBody>
      </p:sp>
      <p:sp>
        <p:nvSpPr>
          <p:cNvPr id="8" name="TextBox 7"/>
          <p:cNvSpPr txBox="1"/>
          <p:nvPr/>
        </p:nvSpPr>
        <p:spPr>
          <a:xfrm>
            <a:off x="1066799" y="5503212"/>
            <a:ext cx="1278467" cy="369332"/>
          </a:xfrm>
          <a:prstGeom prst="rect">
            <a:avLst/>
          </a:prstGeom>
          <a:solidFill>
            <a:schemeClr val="tx1"/>
          </a:solidFill>
        </p:spPr>
        <p:txBody>
          <a:bodyPr wrap="square" rtlCol="0">
            <a:spAutoFit/>
          </a:bodyPr>
          <a:lstStyle/>
          <a:p>
            <a:r>
              <a:rPr lang="en-GB" dirty="0" smtClean="0">
                <a:solidFill>
                  <a:schemeClr val="bg1"/>
                </a:solidFill>
              </a:rPr>
              <a:t>Experience </a:t>
            </a:r>
            <a:endParaRPr lang="en-GB" dirty="0">
              <a:solidFill>
                <a:schemeClr val="bg1"/>
              </a:solidFill>
            </a:endParaRPr>
          </a:p>
        </p:txBody>
      </p:sp>
      <p:cxnSp>
        <p:nvCxnSpPr>
          <p:cNvPr id="9" name="Straight Arrow Connector 8"/>
          <p:cNvCxnSpPr/>
          <p:nvPr/>
        </p:nvCxnSpPr>
        <p:spPr>
          <a:xfrm>
            <a:off x="2192867" y="2402790"/>
            <a:ext cx="1888066" cy="130561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429934" y="4000787"/>
            <a:ext cx="1710266"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514601" y="4538133"/>
            <a:ext cx="1718732" cy="10857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8771466" y="2686263"/>
            <a:ext cx="1278467" cy="369332"/>
          </a:xfrm>
          <a:prstGeom prst="rect">
            <a:avLst/>
          </a:prstGeom>
          <a:solidFill>
            <a:schemeClr val="tx1"/>
          </a:solidFill>
        </p:spPr>
        <p:txBody>
          <a:bodyPr wrap="square" rtlCol="0">
            <a:spAutoFit/>
          </a:bodyPr>
          <a:lstStyle/>
          <a:p>
            <a:pPr algn="ctr"/>
            <a:r>
              <a:rPr lang="en-GB" dirty="0" smtClean="0">
                <a:solidFill>
                  <a:schemeClr val="bg1"/>
                </a:solidFill>
              </a:rPr>
              <a:t>Apply</a:t>
            </a:r>
            <a:endParaRPr lang="en-GB" dirty="0">
              <a:solidFill>
                <a:schemeClr val="bg1"/>
              </a:solidFill>
            </a:endParaRPr>
          </a:p>
        </p:txBody>
      </p:sp>
      <p:sp>
        <p:nvSpPr>
          <p:cNvPr id="16" name="TextBox 15"/>
          <p:cNvSpPr txBox="1"/>
          <p:nvPr/>
        </p:nvSpPr>
        <p:spPr>
          <a:xfrm>
            <a:off x="8771466" y="5503212"/>
            <a:ext cx="1278467" cy="369332"/>
          </a:xfrm>
          <a:prstGeom prst="rect">
            <a:avLst/>
          </a:prstGeom>
          <a:solidFill>
            <a:schemeClr val="tx1"/>
          </a:solidFill>
        </p:spPr>
        <p:txBody>
          <a:bodyPr wrap="square" rtlCol="0">
            <a:spAutoFit/>
          </a:bodyPr>
          <a:lstStyle/>
          <a:p>
            <a:pPr algn="ctr"/>
            <a:r>
              <a:rPr lang="en-GB" dirty="0" smtClean="0">
                <a:solidFill>
                  <a:schemeClr val="bg1"/>
                </a:solidFill>
              </a:rPr>
              <a:t>Apply </a:t>
            </a:r>
            <a:endParaRPr lang="en-GB" dirty="0">
              <a:solidFill>
                <a:schemeClr val="bg1"/>
              </a:solidFill>
            </a:endParaRPr>
          </a:p>
        </p:txBody>
      </p:sp>
      <p:cxnSp>
        <p:nvCxnSpPr>
          <p:cNvPr id="17" name="Straight Arrow Connector 16"/>
          <p:cNvCxnSpPr/>
          <p:nvPr/>
        </p:nvCxnSpPr>
        <p:spPr>
          <a:xfrm flipV="1">
            <a:off x="7059118" y="2870929"/>
            <a:ext cx="1585349" cy="76944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924692" y="4375259"/>
            <a:ext cx="1719775" cy="102647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8906933" y="3962725"/>
            <a:ext cx="1278467" cy="646331"/>
          </a:xfrm>
          <a:prstGeom prst="rect">
            <a:avLst/>
          </a:prstGeom>
          <a:solidFill>
            <a:schemeClr val="tx1"/>
          </a:solidFill>
        </p:spPr>
        <p:txBody>
          <a:bodyPr wrap="square" rtlCol="0">
            <a:spAutoFit/>
          </a:bodyPr>
          <a:lstStyle/>
          <a:p>
            <a:pPr algn="ctr"/>
            <a:r>
              <a:rPr lang="en-GB" dirty="0" smtClean="0">
                <a:solidFill>
                  <a:schemeClr val="bg1"/>
                </a:solidFill>
              </a:rPr>
              <a:t>Problem Solving</a:t>
            </a:r>
            <a:endParaRPr lang="en-GB" dirty="0">
              <a:solidFill>
                <a:schemeClr val="bg1"/>
              </a:solidFill>
            </a:endParaRPr>
          </a:p>
        </p:txBody>
      </p:sp>
      <p:cxnSp>
        <p:nvCxnSpPr>
          <p:cNvPr id="22" name="Straight Arrow Connector 21"/>
          <p:cNvCxnSpPr/>
          <p:nvPr/>
        </p:nvCxnSpPr>
        <p:spPr>
          <a:xfrm>
            <a:off x="7051691" y="4000787"/>
            <a:ext cx="1743093" cy="9805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249333" y="4293175"/>
            <a:ext cx="16934" cy="1579369"/>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249333" y="5872544"/>
            <a:ext cx="20066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7255933" y="2686263"/>
            <a:ext cx="17975" cy="322545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292709" y="2686263"/>
            <a:ext cx="20066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5292709" y="2686263"/>
            <a:ext cx="0" cy="1022137"/>
          </a:xfrm>
          <a:prstGeom prst="straightConnector1">
            <a:avLst/>
          </a:prstGeom>
          <a:ln w="571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36" name="TextBox 35"/>
          <p:cNvSpPr txBox="1"/>
          <p:nvPr/>
        </p:nvSpPr>
        <p:spPr>
          <a:xfrm>
            <a:off x="5773224" y="5927446"/>
            <a:ext cx="1278467" cy="369332"/>
          </a:xfrm>
          <a:prstGeom prst="rect">
            <a:avLst/>
          </a:prstGeom>
          <a:solidFill>
            <a:schemeClr val="tx1"/>
          </a:solidFill>
        </p:spPr>
        <p:txBody>
          <a:bodyPr wrap="square" rtlCol="0">
            <a:spAutoFit/>
          </a:bodyPr>
          <a:lstStyle/>
          <a:p>
            <a:r>
              <a:rPr lang="en-GB" dirty="0" smtClean="0">
                <a:solidFill>
                  <a:schemeClr val="bg1"/>
                </a:solidFill>
              </a:rPr>
              <a:t>Retrieval</a:t>
            </a:r>
            <a:endParaRPr lang="en-GB" dirty="0">
              <a:solidFill>
                <a:schemeClr val="bg1"/>
              </a:solidFill>
            </a:endParaRPr>
          </a:p>
        </p:txBody>
      </p:sp>
    </p:spTree>
    <p:extLst>
      <p:ext uri="{BB962C8B-B14F-4D97-AF65-F5344CB8AC3E}">
        <p14:creationId xmlns:p14="http://schemas.microsoft.com/office/powerpoint/2010/main" val="3124654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Let’s Remember More</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1487501343"/>
              </p:ext>
            </p:extLst>
          </p:nvPr>
        </p:nvGraphicFramePr>
        <p:xfrm>
          <a:off x="1251013" y="1463039"/>
          <a:ext cx="9687892" cy="4896198"/>
        </p:xfrm>
        <a:graphic>
          <a:graphicData uri="http://schemas.openxmlformats.org/drawingml/2006/table">
            <a:tbl>
              <a:tblPr firstRow="1" bandRow="1">
                <a:tableStyleId>{5C22544A-7EE6-4342-B048-85BDC9FD1C3A}</a:tableStyleId>
              </a:tblPr>
              <a:tblGrid>
                <a:gridCol w="4843946">
                  <a:extLst>
                    <a:ext uri="{9D8B030D-6E8A-4147-A177-3AD203B41FA5}">
                      <a16:colId xmlns:a16="http://schemas.microsoft.com/office/drawing/2014/main" val="3007549737"/>
                    </a:ext>
                  </a:extLst>
                </a:gridCol>
                <a:gridCol w="4843946">
                  <a:extLst>
                    <a:ext uri="{9D8B030D-6E8A-4147-A177-3AD203B41FA5}">
                      <a16:colId xmlns:a16="http://schemas.microsoft.com/office/drawing/2014/main" val="1425441815"/>
                    </a:ext>
                  </a:extLst>
                </a:gridCol>
              </a:tblGrid>
              <a:tr h="2448099">
                <a:tc>
                  <a:txBody>
                    <a:bodyPr/>
                    <a:lstStyle/>
                    <a:p>
                      <a:r>
                        <a:rPr lang="en-GB" dirty="0" smtClean="0"/>
                        <a:t>Last lesson</a:t>
                      </a:r>
                    </a:p>
                    <a:p>
                      <a:endParaRPr lang="en-GB" dirty="0" smtClean="0"/>
                    </a:p>
                    <a:p>
                      <a:endParaRPr lang="en-GB" dirty="0" smtClean="0"/>
                    </a:p>
                    <a:p>
                      <a:endParaRPr lang="en-GB" dirty="0"/>
                    </a:p>
                  </a:txBody>
                  <a:tcPr/>
                </a:tc>
                <a:tc>
                  <a:txBody>
                    <a:bodyPr/>
                    <a:lstStyle/>
                    <a:p>
                      <a:r>
                        <a:rPr lang="en-GB" dirty="0" smtClean="0"/>
                        <a:t>Last week </a:t>
                      </a:r>
                    </a:p>
                    <a:p>
                      <a:endParaRPr lang="en-GB" dirty="0" smtClean="0"/>
                    </a:p>
                    <a:p>
                      <a:endParaRPr lang="en-GB" dirty="0" smtClean="0"/>
                    </a:p>
                    <a:p>
                      <a:r>
                        <a:rPr lang="en-GB" sz="3200" dirty="0" smtClean="0"/>
                        <a:t>What are the four compass directions?</a:t>
                      </a:r>
                      <a:endParaRPr lang="en-GB" sz="3200" dirty="0"/>
                    </a:p>
                  </a:txBody>
                  <a:tcPr/>
                </a:tc>
                <a:extLst>
                  <a:ext uri="{0D108BD9-81ED-4DB2-BD59-A6C34878D82A}">
                    <a16:rowId xmlns:a16="http://schemas.microsoft.com/office/drawing/2014/main" val="1597141226"/>
                  </a:ext>
                </a:extLst>
              </a:tr>
              <a:tr h="2448099">
                <a:tc>
                  <a:txBody>
                    <a:bodyPr/>
                    <a:lstStyle/>
                    <a:p>
                      <a:r>
                        <a:rPr lang="en-GB" dirty="0" smtClean="0"/>
                        <a:t>Last</a:t>
                      </a:r>
                      <a:r>
                        <a:rPr lang="en-GB" baseline="0" dirty="0" smtClean="0"/>
                        <a:t> term </a:t>
                      </a:r>
                      <a:endParaRPr lang="en-GB" dirty="0"/>
                    </a:p>
                  </a:txBody>
                  <a:tcPr/>
                </a:tc>
                <a:tc>
                  <a:txBody>
                    <a:bodyPr/>
                    <a:lstStyle/>
                    <a:p>
                      <a:r>
                        <a:rPr lang="en-GB" dirty="0" smtClean="0"/>
                        <a:t>Last</a:t>
                      </a:r>
                      <a:r>
                        <a:rPr lang="en-GB" baseline="0" dirty="0" smtClean="0"/>
                        <a:t> year groups</a:t>
                      </a:r>
                    </a:p>
                    <a:p>
                      <a:endParaRPr lang="en-GB" baseline="0" dirty="0" smtClean="0"/>
                    </a:p>
                    <a:p>
                      <a:r>
                        <a:rPr lang="en-GB" sz="3200" baseline="0" dirty="0" smtClean="0"/>
                        <a:t>What is the capital of England?</a:t>
                      </a:r>
                      <a:endParaRPr lang="en-GB" sz="3200" dirty="0"/>
                    </a:p>
                  </a:txBody>
                  <a:tcPr/>
                </a:tc>
                <a:extLst>
                  <a:ext uri="{0D108BD9-81ED-4DB2-BD59-A6C34878D82A}">
                    <a16:rowId xmlns:a16="http://schemas.microsoft.com/office/drawing/2014/main" val="3162621108"/>
                  </a:ext>
                </a:extLst>
              </a:tr>
            </a:tbl>
          </a:graphicData>
        </a:graphic>
      </p:graphicFrame>
      <p:pic>
        <p:nvPicPr>
          <p:cNvPr id="7" name="Picture 6"/>
          <p:cNvPicPr>
            <a:picLocks noChangeAspect="1"/>
          </p:cNvPicPr>
          <p:nvPr/>
        </p:nvPicPr>
        <p:blipFill>
          <a:blip r:embed="rId2"/>
          <a:stretch>
            <a:fillRect/>
          </a:stretch>
        </p:blipFill>
        <p:spPr>
          <a:xfrm>
            <a:off x="1610764" y="2165897"/>
            <a:ext cx="4178358" cy="1150881"/>
          </a:xfrm>
          <a:prstGeom prst="rect">
            <a:avLst/>
          </a:prstGeom>
        </p:spPr>
      </p:pic>
    </p:spTree>
    <p:extLst>
      <p:ext uri="{BB962C8B-B14F-4D97-AF65-F5344CB8AC3E}">
        <p14:creationId xmlns:p14="http://schemas.microsoft.com/office/powerpoint/2010/main" val="42240425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Let’s Remember More</a:t>
            </a:r>
            <a:endParaRPr lang="en-GB" dirty="0"/>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889546" y="1720042"/>
            <a:ext cx="10410825" cy="4648200"/>
          </a:xfrm>
          <a:prstGeom prst="rect">
            <a:avLst/>
          </a:prstGeom>
        </p:spPr>
      </p:pic>
    </p:spTree>
    <p:extLst>
      <p:ext uri="{BB962C8B-B14F-4D97-AF65-F5344CB8AC3E}">
        <p14:creationId xmlns:p14="http://schemas.microsoft.com/office/powerpoint/2010/main" val="4737737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Let’s Remember More</a:t>
            </a:r>
            <a:endParaRPr lang="en-GB" dirty="0"/>
          </a:p>
        </p:txBody>
      </p:sp>
      <p:pic>
        <p:nvPicPr>
          <p:cNvPr id="4" name="Picture 3"/>
          <p:cNvPicPr>
            <a:picLocks noChangeAspect="1"/>
          </p:cNvPicPr>
          <p:nvPr/>
        </p:nvPicPr>
        <p:blipFill>
          <a:blip r:embed="rId2"/>
          <a:stretch>
            <a:fillRect/>
          </a:stretch>
        </p:blipFill>
        <p:spPr>
          <a:xfrm>
            <a:off x="941676" y="1439644"/>
            <a:ext cx="9773430" cy="7885927"/>
          </a:xfrm>
          <a:prstGeom prst="rect">
            <a:avLst/>
          </a:prstGeom>
        </p:spPr>
      </p:pic>
    </p:spTree>
    <p:extLst>
      <p:ext uri="{BB962C8B-B14F-4D97-AF65-F5344CB8AC3E}">
        <p14:creationId xmlns:p14="http://schemas.microsoft.com/office/powerpoint/2010/main" val="11768139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Let’s Remember More</a:t>
            </a:r>
            <a:endParaRPr lang="en-GB" dirty="0"/>
          </a:p>
        </p:txBody>
      </p:sp>
      <p:pic>
        <p:nvPicPr>
          <p:cNvPr id="3" name="Picture 2"/>
          <p:cNvPicPr>
            <a:picLocks noChangeAspect="1"/>
          </p:cNvPicPr>
          <p:nvPr/>
        </p:nvPicPr>
        <p:blipFill>
          <a:blip r:embed="rId2"/>
          <a:stretch>
            <a:fillRect/>
          </a:stretch>
        </p:blipFill>
        <p:spPr>
          <a:xfrm>
            <a:off x="852054" y="1279727"/>
            <a:ext cx="10820400" cy="5362575"/>
          </a:xfrm>
          <a:prstGeom prst="rect">
            <a:avLst/>
          </a:prstGeom>
        </p:spPr>
      </p:pic>
    </p:spTree>
    <p:extLst>
      <p:ext uri="{BB962C8B-B14F-4D97-AF65-F5344CB8AC3E}">
        <p14:creationId xmlns:p14="http://schemas.microsoft.com/office/powerpoint/2010/main" val="30468197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Let’s Know more</a:t>
            </a:r>
            <a:endParaRPr lang="en-GB" dirty="0"/>
          </a:p>
        </p:txBody>
      </p:sp>
      <p:sp>
        <p:nvSpPr>
          <p:cNvPr id="5" name="TextBox 4"/>
          <p:cNvSpPr txBox="1"/>
          <p:nvPr/>
        </p:nvSpPr>
        <p:spPr>
          <a:xfrm>
            <a:off x="357448" y="1945178"/>
            <a:ext cx="6284422" cy="3847207"/>
          </a:xfrm>
          <a:prstGeom prst="rect">
            <a:avLst/>
          </a:prstGeom>
          <a:noFill/>
        </p:spPr>
        <p:txBody>
          <a:bodyPr wrap="square" rtlCol="0">
            <a:spAutoFit/>
          </a:bodyPr>
          <a:lstStyle/>
          <a:p>
            <a:pPr marL="285750" indent="-285750">
              <a:buFont typeface="Arial" panose="020B0604020202020204" pitchFamily="34" charset="0"/>
              <a:buChar char="•"/>
            </a:pPr>
            <a:r>
              <a:rPr lang="en-GB" sz="2000" dirty="0" smtClean="0"/>
              <a:t>Children will stick these in when they start a new topic – they </a:t>
            </a:r>
          </a:p>
          <a:p>
            <a:r>
              <a:rPr lang="en-GB" sz="2000" dirty="0" smtClean="0"/>
              <a:t>will tick if they think they know – dot if they don’t know. </a:t>
            </a:r>
          </a:p>
          <a:p>
            <a:endParaRPr lang="en-GB" sz="2000" dirty="0"/>
          </a:p>
          <a:p>
            <a:pPr marL="285750" indent="-285750">
              <a:buFont typeface="Arial" panose="020B0604020202020204" pitchFamily="34" charset="0"/>
              <a:buChar char="•"/>
            </a:pPr>
            <a:r>
              <a:rPr lang="en-GB" sz="2000" dirty="0" smtClean="0"/>
              <a:t>Children can use these to understand what learning they have </a:t>
            </a:r>
          </a:p>
          <a:p>
            <a:r>
              <a:rPr lang="en-GB" sz="2000" dirty="0" smtClean="0"/>
              <a:t>done and what learning will come next. </a:t>
            </a:r>
          </a:p>
          <a:p>
            <a:endParaRPr lang="en-GB" sz="2000" dirty="0"/>
          </a:p>
          <a:p>
            <a:pPr marL="285750" indent="-285750">
              <a:buFont typeface="Arial" panose="020B0604020202020204" pitchFamily="34" charset="0"/>
              <a:buChar char="•"/>
            </a:pPr>
            <a:r>
              <a:rPr lang="en-GB" sz="2000" dirty="0" smtClean="0"/>
              <a:t>Vocabulary – children can revisit these words within lessons. </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smtClean="0"/>
              <a:t>School website for parents to use and support at home</a:t>
            </a:r>
            <a:r>
              <a:rPr lang="en-GB" sz="2400" dirty="0" smtClean="0"/>
              <a:t>. </a:t>
            </a:r>
          </a:p>
        </p:txBody>
      </p:sp>
      <p:pic>
        <p:nvPicPr>
          <p:cNvPr id="6" name="Picture 5"/>
          <p:cNvPicPr>
            <a:picLocks noChangeAspect="1"/>
          </p:cNvPicPr>
          <p:nvPr/>
        </p:nvPicPr>
        <p:blipFill>
          <a:blip r:embed="rId2"/>
          <a:stretch>
            <a:fillRect/>
          </a:stretch>
        </p:blipFill>
        <p:spPr>
          <a:xfrm>
            <a:off x="7418070" y="185132"/>
            <a:ext cx="4636282" cy="6539865"/>
          </a:xfrm>
          <a:prstGeom prst="rect">
            <a:avLst/>
          </a:prstGeom>
        </p:spPr>
      </p:pic>
    </p:spTree>
    <p:extLst>
      <p:ext uri="{BB962C8B-B14F-4D97-AF65-F5344CB8AC3E}">
        <p14:creationId xmlns:p14="http://schemas.microsoft.com/office/powerpoint/2010/main" val="42068144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Let’s Apply more</a:t>
            </a:r>
            <a:endParaRPr lang="en-GB"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7412488" y="692438"/>
            <a:ext cx="5471950" cy="4087074"/>
          </a:xfrm>
        </p:spPr>
      </p:pic>
      <p:pic>
        <p:nvPicPr>
          <p:cNvPr id="5" name="Picture 4"/>
          <p:cNvPicPr>
            <a:picLocks noChangeAspect="1"/>
          </p:cNvPicPr>
          <p:nvPr/>
        </p:nvPicPr>
        <p:blipFill>
          <a:blip r:embed="rId3"/>
          <a:stretch>
            <a:fillRect/>
          </a:stretch>
        </p:blipFill>
        <p:spPr>
          <a:xfrm>
            <a:off x="4164676" y="2549762"/>
            <a:ext cx="5706861" cy="2922188"/>
          </a:xfrm>
          <a:prstGeom prst="rect">
            <a:avLst/>
          </a:prstGeom>
        </p:spPr>
      </p:pic>
      <p:pic>
        <p:nvPicPr>
          <p:cNvPr id="6" name="Picture 5"/>
          <p:cNvPicPr>
            <a:picLocks noChangeAspect="1"/>
          </p:cNvPicPr>
          <p:nvPr/>
        </p:nvPicPr>
        <p:blipFill>
          <a:blip r:embed="rId4"/>
          <a:stretch>
            <a:fillRect/>
          </a:stretch>
        </p:blipFill>
        <p:spPr>
          <a:xfrm>
            <a:off x="4157748" y="5458837"/>
            <a:ext cx="5720716" cy="1399163"/>
          </a:xfrm>
          <a:prstGeom prst="rect">
            <a:avLst/>
          </a:prstGeom>
        </p:spPr>
      </p:pic>
      <p:sp>
        <p:nvSpPr>
          <p:cNvPr id="7" name="TextBox 6"/>
          <p:cNvSpPr txBox="1"/>
          <p:nvPr/>
        </p:nvSpPr>
        <p:spPr>
          <a:xfrm>
            <a:off x="109073" y="2549762"/>
            <a:ext cx="4017152" cy="3108543"/>
          </a:xfrm>
          <a:prstGeom prst="rect">
            <a:avLst/>
          </a:prstGeom>
          <a:noFill/>
        </p:spPr>
        <p:txBody>
          <a:bodyPr wrap="square" rtlCol="0">
            <a:spAutoFit/>
          </a:bodyPr>
          <a:lstStyle/>
          <a:p>
            <a:pPr marL="285750" indent="-285750">
              <a:buFont typeface="Arial" panose="020B0604020202020204" pitchFamily="34" charset="0"/>
              <a:buChar char="•"/>
            </a:pPr>
            <a:r>
              <a:rPr lang="en-GB" sz="2800" dirty="0" smtClean="0"/>
              <a:t>Opportunity to use learning from</a:t>
            </a:r>
          </a:p>
          <a:p>
            <a:r>
              <a:rPr lang="en-GB" sz="2800" dirty="0" smtClean="0"/>
              <a:t>one subject in another. </a:t>
            </a:r>
          </a:p>
          <a:p>
            <a:endParaRPr lang="en-GB" sz="2800" dirty="0"/>
          </a:p>
          <a:p>
            <a:pPr marL="285750" indent="-285750">
              <a:buFont typeface="Arial" panose="020B0604020202020204" pitchFamily="34" charset="0"/>
              <a:buChar char="•"/>
            </a:pPr>
            <a:r>
              <a:rPr lang="en-GB" sz="2800" dirty="0" smtClean="0"/>
              <a:t>Allows children to retrieve information</a:t>
            </a:r>
          </a:p>
          <a:p>
            <a:r>
              <a:rPr lang="en-GB" sz="2800" dirty="0" smtClean="0"/>
              <a:t>within a different context. </a:t>
            </a:r>
          </a:p>
        </p:txBody>
      </p:sp>
    </p:spTree>
    <p:extLst>
      <p:ext uri="{BB962C8B-B14F-4D97-AF65-F5344CB8AC3E}">
        <p14:creationId xmlns:p14="http://schemas.microsoft.com/office/powerpoint/2010/main" val="2531404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Curriculum Sequencing</a:t>
            </a:r>
            <a:endParaRPr lang="en-GB" dirty="0"/>
          </a:p>
        </p:txBody>
      </p:sp>
      <p:pic>
        <p:nvPicPr>
          <p:cNvPr id="4" name="Picture 3"/>
          <p:cNvPicPr>
            <a:picLocks noChangeAspect="1"/>
          </p:cNvPicPr>
          <p:nvPr/>
        </p:nvPicPr>
        <p:blipFill>
          <a:blip r:embed="rId2"/>
          <a:stretch>
            <a:fillRect/>
          </a:stretch>
        </p:blipFill>
        <p:spPr>
          <a:xfrm>
            <a:off x="3440823" y="1302852"/>
            <a:ext cx="6666808" cy="3413727"/>
          </a:xfrm>
          <a:prstGeom prst="rect">
            <a:avLst/>
          </a:prstGeom>
        </p:spPr>
      </p:pic>
      <p:pic>
        <p:nvPicPr>
          <p:cNvPr id="5" name="Picture 4"/>
          <p:cNvPicPr>
            <a:picLocks noChangeAspect="1"/>
          </p:cNvPicPr>
          <p:nvPr/>
        </p:nvPicPr>
        <p:blipFill>
          <a:blip r:embed="rId3"/>
          <a:stretch>
            <a:fillRect/>
          </a:stretch>
        </p:blipFill>
        <p:spPr>
          <a:xfrm>
            <a:off x="3440823" y="4716579"/>
            <a:ext cx="6682298" cy="1634345"/>
          </a:xfrm>
          <a:prstGeom prst="rect">
            <a:avLst/>
          </a:prstGeom>
        </p:spPr>
      </p:pic>
      <p:sp>
        <p:nvSpPr>
          <p:cNvPr id="3" name="TextBox 2"/>
          <p:cNvSpPr txBox="1"/>
          <p:nvPr/>
        </p:nvSpPr>
        <p:spPr>
          <a:xfrm>
            <a:off x="104503" y="2271051"/>
            <a:ext cx="2988319" cy="3416320"/>
          </a:xfrm>
          <a:prstGeom prst="rect">
            <a:avLst/>
          </a:prstGeom>
          <a:noFill/>
        </p:spPr>
        <p:txBody>
          <a:bodyPr wrap="none" rtlCol="0">
            <a:spAutoFit/>
          </a:bodyPr>
          <a:lstStyle/>
          <a:p>
            <a:r>
              <a:rPr lang="en-GB" dirty="0" smtClean="0"/>
              <a:t>Our curriculum </a:t>
            </a:r>
          </a:p>
          <a:p>
            <a:r>
              <a:rPr lang="en-GB" dirty="0" smtClean="0"/>
              <a:t>At St Mary’s is designed</a:t>
            </a:r>
          </a:p>
          <a:p>
            <a:r>
              <a:rPr lang="en-GB" dirty="0" smtClean="0"/>
              <a:t>so that learning builds </a:t>
            </a:r>
          </a:p>
          <a:p>
            <a:r>
              <a:rPr lang="en-GB" dirty="0" smtClean="0"/>
              <a:t>on between subjects </a:t>
            </a:r>
          </a:p>
          <a:p>
            <a:r>
              <a:rPr lang="en-GB" dirty="0" smtClean="0"/>
              <a:t>and years groups to </a:t>
            </a:r>
          </a:p>
          <a:p>
            <a:r>
              <a:rPr lang="en-GB" dirty="0" smtClean="0"/>
              <a:t>support children being </a:t>
            </a:r>
          </a:p>
          <a:p>
            <a:r>
              <a:rPr lang="en-GB" dirty="0"/>
              <a:t>a</a:t>
            </a:r>
            <a:r>
              <a:rPr lang="en-GB" dirty="0" smtClean="0"/>
              <a:t>ble to retrieve previous </a:t>
            </a:r>
          </a:p>
          <a:p>
            <a:r>
              <a:rPr lang="en-GB" dirty="0" smtClean="0"/>
              <a:t>knowledge learnt.  </a:t>
            </a:r>
          </a:p>
          <a:p>
            <a:endParaRPr lang="en-GB" dirty="0"/>
          </a:p>
          <a:p>
            <a:r>
              <a:rPr lang="en-GB" dirty="0" smtClean="0"/>
              <a:t>Subjects are also linked</a:t>
            </a:r>
          </a:p>
          <a:p>
            <a:r>
              <a:rPr lang="en-GB" dirty="0"/>
              <a:t>t</a:t>
            </a:r>
            <a:r>
              <a:rPr lang="en-GB" dirty="0" smtClean="0"/>
              <a:t>ogether to create stronger</a:t>
            </a:r>
          </a:p>
          <a:p>
            <a:r>
              <a:rPr lang="en-GB" dirty="0"/>
              <a:t>c</a:t>
            </a:r>
            <a:r>
              <a:rPr lang="en-GB" dirty="0" smtClean="0"/>
              <a:t>onnections in their learning. </a:t>
            </a:r>
            <a:endParaRPr lang="en-GB" dirty="0"/>
          </a:p>
        </p:txBody>
      </p:sp>
    </p:spTree>
    <p:extLst>
      <p:ext uri="{BB962C8B-B14F-4D97-AF65-F5344CB8AC3E}">
        <p14:creationId xmlns:p14="http://schemas.microsoft.com/office/powerpoint/2010/main" val="2985379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Curriculum Sequencing </a:t>
            </a:r>
            <a:endParaRPr lang="en-GB" dirty="0"/>
          </a:p>
        </p:txBody>
      </p:sp>
      <p:pic>
        <p:nvPicPr>
          <p:cNvPr id="5" name="Content Placeholder 4"/>
          <p:cNvPicPr>
            <a:picLocks noGrp="1" noChangeAspect="1"/>
          </p:cNvPicPr>
          <p:nvPr>
            <p:ph idx="1"/>
          </p:nvPr>
        </p:nvPicPr>
        <p:blipFill>
          <a:blip r:embed="rId2"/>
          <a:stretch>
            <a:fillRect/>
          </a:stretch>
        </p:blipFill>
        <p:spPr>
          <a:xfrm>
            <a:off x="6261215" y="1927362"/>
            <a:ext cx="5672156" cy="3419144"/>
          </a:xfrm>
          <a:prstGeom prst="rect">
            <a:avLst/>
          </a:prstGeom>
        </p:spPr>
      </p:pic>
      <p:pic>
        <p:nvPicPr>
          <p:cNvPr id="6" name="Picture 5"/>
          <p:cNvPicPr>
            <a:picLocks noChangeAspect="1"/>
          </p:cNvPicPr>
          <p:nvPr/>
        </p:nvPicPr>
        <p:blipFill>
          <a:blip r:embed="rId3"/>
          <a:stretch>
            <a:fillRect/>
          </a:stretch>
        </p:blipFill>
        <p:spPr>
          <a:xfrm>
            <a:off x="85568" y="1927362"/>
            <a:ext cx="6175647" cy="3390430"/>
          </a:xfrm>
          <a:prstGeom prst="rect">
            <a:avLst/>
          </a:prstGeom>
        </p:spPr>
      </p:pic>
    </p:spTree>
    <p:extLst>
      <p:ext uri="{BB962C8B-B14F-4D97-AF65-F5344CB8AC3E}">
        <p14:creationId xmlns:p14="http://schemas.microsoft.com/office/powerpoint/2010/main" val="24076624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Growth </a:t>
            </a:r>
            <a:r>
              <a:rPr lang="en-GB" dirty="0" err="1" smtClean="0"/>
              <a:t>Mindset</a:t>
            </a:r>
            <a:endParaRPr lang="en-GB" dirty="0"/>
          </a:p>
        </p:txBody>
      </p:sp>
      <p:pic>
        <p:nvPicPr>
          <p:cNvPr id="4" name="Picture 3"/>
          <p:cNvPicPr>
            <a:picLocks noChangeAspect="1"/>
          </p:cNvPicPr>
          <p:nvPr/>
        </p:nvPicPr>
        <p:blipFill>
          <a:blip r:embed="rId2"/>
          <a:stretch>
            <a:fillRect/>
          </a:stretch>
        </p:blipFill>
        <p:spPr>
          <a:xfrm>
            <a:off x="6094959" y="1163435"/>
            <a:ext cx="5593242" cy="5461808"/>
          </a:xfrm>
          <a:prstGeom prst="rect">
            <a:avLst/>
          </a:prstGeom>
        </p:spPr>
      </p:pic>
      <p:sp>
        <p:nvSpPr>
          <p:cNvPr id="5" name="TextBox 4"/>
          <p:cNvSpPr txBox="1"/>
          <p:nvPr/>
        </p:nvSpPr>
        <p:spPr>
          <a:xfrm>
            <a:off x="399011" y="2011680"/>
            <a:ext cx="5544589" cy="3170099"/>
          </a:xfrm>
          <a:prstGeom prst="rect">
            <a:avLst/>
          </a:prstGeom>
          <a:noFill/>
        </p:spPr>
        <p:txBody>
          <a:bodyPr wrap="square" rtlCol="0">
            <a:spAutoFit/>
          </a:bodyPr>
          <a:lstStyle/>
          <a:p>
            <a:pPr marL="285750" indent="-285750">
              <a:buFont typeface="Arial" panose="020B0604020202020204" pitchFamily="34" charset="0"/>
              <a:buChar char="•"/>
            </a:pPr>
            <a:r>
              <a:rPr lang="en-GB" sz="2000" dirty="0" smtClean="0"/>
              <a:t>Growth </a:t>
            </a:r>
            <a:r>
              <a:rPr lang="en-GB" sz="2000" dirty="0" err="1" smtClean="0"/>
              <a:t>mindset</a:t>
            </a:r>
            <a:r>
              <a:rPr lang="en-GB" sz="2000" dirty="0" smtClean="0"/>
              <a:t> is all about creating resilience. </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smtClean="0"/>
              <a:t>Providing the children with the knowledge and skills to stretch themselves. </a:t>
            </a:r>
          </a:p>
          <a:p>
            <a:endParaRPr lang="en-GB" sz="2000" dirty="0"/>
          </a:p>
          <a:p>
            <a:pPr marL="285750" indent="-285750">
              <a:buFont typeface="Arial" panose="020B0604020202020204" pitchFamily="34" charset="0"/>
              <a:buChar char="•"/>
            </a:pPr>
            <a:r>
              <a:rPr lang="en-GB" sz="2000" dirty="0" smtClean="0"/>
              <a:t>When children are stretched, this is when they learn the most. </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smtClean="0"/>
              <a:t>Growth </a:t>
            </a:r>
            <a:r>
              <a:rPr lang="en-GB" sz="2000" dirty="0" err="1" smtClean="0"/>
              <a:t>mindset</a:t>
            </a:r>
            <a:r>
              <a:rPr lang="en-GB" sz="2000" dirty="0" smtClean="0"/>
              <a:t> is not about making things </a:t>
            </a:r>
          </a:p>
          <a:p>
            <a:r>
              <a:rPr lang="en-GB" sz="2000" dirty="0"/>
              <a:t>d</a:t>
            </a:r>
            <a:r>
              <a:rPr lang="en-GB" sz="2000" dirty="0" smtClean="0"/>
              <a:t>ifficult. </a:t>
            </a:r>
          </a:p>
        </p:txBody>
      </p:sp>
    </p:spTree>
    <p:extLst>
      <p:ext uri="{BB962C8B-B14F-4D97-AF65-F5344CB8AC3E}">
        <p14:creationId xmlns:p14="http://schemas.microsoft.com/office/powerpoint/2010/main" val="31018757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Stretching pupils </a:t>
            </a:r>
            <a:endParaRPr lang="en-GB" dirty="0"/>
          </a:p>
        </p:txBody>
      </p:sp>
      <p:sp>
        <p:nvSpPr>
          <p:cNvPr id="3" name="Content Placeholder 2"/>
          <p:cNvSpPr>
            <a:spLocks noGrp="1"/>
          </p:cNvSpPr>
          <p:nvPr>
            <p:ph idx="1"/>
          </p:nvPr>
        </p:nvSpPr>
        <p:spPr/>
        <p:txBody>
          <a:bodyPr>
            <a:normAutofit/>
          </a:bodyPr>
          <a:lstStyle/>
          <a:p>
            <a:r>
              <a:rPr lang="en-GB" sz="4000" dirty="0" smtClean="0"/>
              <a:t>Stretching your pupils is not about creating something that is difficult. </a:t>
            </a:r>
          </a:p>
          <a:p>
            <a:r>
              <a:rPr lang="en-GB" sz="4000" dirty="0" smtClean="0"/>
              <a:t>Stretching is about allowing the children to retrieve knowledge, and apply this knowledge in lots of different ways. </a:t>
            </a:r>
            <a:endParaRPr lang="en-GB" sz="4000" dirty="0"/>
          </a:p>
        </p:txBody>
      </p:sp>
    </p:spTree>
    <p:extLst>
      <p:ext uri="{BB962C8B-B14F-4D97-AF65-F5344CB8AC3E}">
        <p14:creationId xmlns:p14="http://schemas.microsoft.com/office/powerpoint/2010/main" val="3764751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do we stretch our children?</a:t>
            </a:r>
            <a:endParaRPr lang="en-GB" dirty="0"/>
          </a:p>
        </p:txBody>
      </p:sp>
      <p:sp>
        <p:nvSpPr>
          <p:cNvPr id="3" name="Content Placeholder 2"/>
          <p:cNvSpPr>
            <a:spLocks noGrp="1"/>
          </p:cNvSpPr>
          <p:nvPr>
            <p:ph idx="1"/>
          </p:nvPr>
        </p:nvSpPr>
        <p:spPr>
          <a:xfrm>
            <a:off x="1202919" y="2011680"/>
            <a:ext cx="9784080" cy="1031966"/>
          </a:xfrm>
        </p:spPr>
        <p:txBody>
          <a:bodyPr>
            <a:normAutofit/>
          </a:bodyPr>
          <a:lstStyle/>
          <a:p>
            <a:pPr marL="0" indent="0">
              <a:buNone/>
            </a:pPr>
            <a:r>
              <a:rPr lang="en-GB" sz="4400" dirty="0" smtClean="0"/>
              <a:t>Questioning! </a:t>
            </a:r>
          </a:p>
          <a:p>
            <a:pPr marL="0" indent="0">
              <a:buNone/>
            </a:pPr>
            <a:endParaRPr lang="en-GB" sz="4400" dirty="0"/>
          </a:p>
          <a:p>
            <a:pPr marL="0" indent="0">
              <a:buNone/>
            </a:pPr>
            <a:endParaRPr lang="en-GB" sz="4400" dirty="0"/>
          </a:p>
        </p:txBody>
      </p:sp>
      <p:sp>
        <p:nvSpPr>
          <p:cNvPr id="4" name="Content Placeholder 2"/>
          <p:cNvSpPr txBox="1">
            <a:spLocks/>
          </p:cNvSpPr>
          <p:nvPr/>
        </p:nvSpPr>
        <p:spPr>
          <a:xfrm>
            <a:off x="1202919" y="3066447"/>
            <a:ext cx="9784080" cy="3412730"/>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a:lstStyle>
          <a:p>
            <a:pPr marL="0" indent="0">
              <a:buFont typeface="Wingdings" pitchFamily="2" charset="2"/>
              <a:buNone/>
            </a:pPr>
            <a:r>
              <a:rPr lang="en-GB" sz="3600" dirty="0" smtClean="0"/>
              <a:t>How you use questioning is the easiest way to stretch your children. </a:t>
            </a:r>
          </a:p>
          <a:p>
            <a:r>
              <a:rPr lang="en-GB" sz="2800" dirty="0" smtClean="0"/>
              <a:t>Explanation – true/false, correction, method, choice of material</a:t>
            </a:r>
          </a:p>
          <a:p>
            <a:r>
              <a:rPr lang="en-GB" sz="2800" dirty="0" smtClean="0"/>
              <a:t>To give feedback</a:t>
            </a:r>
          </a:p>
          <a:p>
            <a:r>
              <a:rPr lang="en-GB" sz="2800" dirty="0" smtClean="0"/>
              <a:t>Applying in a different way</a:t>
            </a:r>
          </a:p>
          <a:p>
            <a:r>
              <a:rPr lang="en-GB" sz="2800" dirty="0" smtClean="0"/>
              <a:t>Improving</a:t>
            </a:r>
          </a:p>
          <a:p>
            <a:endParaRPr lang="en-GB" sz="2800" dirty="0" smtClean="0"/>
          </a:p>
          <a:p>
            <a:endParaRPr lang="en-GB" sz="4400" dirty="0" smtClean="0"/>
          </a:p>
          <a:p>
            <a:pPr marL="0" indent="0">
              <a:buFont typeface="Wingdings" pitchFamily="2" charset="2"/>
              <a:buNone/>
            </a:pPr>
            <a:endParaRPr lang="en-GB" sz="4400" dirty="0" smtClean="0"/>
          </a:p>
          <a:p>
            <a:pPr marL="0" indent="0">
              <a:buFont typeface="Wingdings" pitchFamily="2" charset="2"/>
              <a:buNone/>
            </a:pPr>
            <a:endParaRPr lang="en-GB" sz="4400" dirty="0"/>
          </a:p>
        </p:txBody>
      </p:sp>
    </p:spTree>
    <p:extLst>
      <p:ext uri="{BB962C8B-B14F-4D97-AF65-F5344CB8AC3E}">
        <p14:creationId xmlns:p14="http://schemas.microsoft.com/office/powerpoint/2010/main" val="28210404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When within a lesson</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sz="3200" dirty="0" smtClean="0"/>
              <a:t>We want to avoid children associating challenge to the end of the lessons – questioning should be used throughout the lesson. </a:t>
            </a:r>
          </a:p>
          <a:p>
            <a:r>
              <a:rPr lang="en-GB" sz="3200" dirty="0" smtClean="0"/>
              <a:t>Input is a brilliant time to use questioning. </a:t>
            </a:r>
          </a:p>
          <a:p>
            <a:r>
              <a:rPr lang="en-GB" sz="3200" dirty="0" smtClean="0"/>
              <a:t>Live marking within lessons. </a:t>
            </a:r>
          </a:p>
          <a:p>
            <a:r>
              <a:rPr lang="en-GB" sz="3200" dirty="0" smtClean="0"/>
              <a:t>Reasoning within their task.</a:t>
            </a:r>
          </a:p>
          <a:p>
            <a:r>
              <a:rPr lang="en-GB" sz="3200" dirty="0" smtClean="0"/>
              <a:t>‘Think about it’ as an extra task for those that have achieved that lesson. </a:t>
            </a:r>
            <a:endParaRPr lang="en-GB" sz="3200" dirty="0"/>
          </a:p>
        </p:txBody>
      </p:sp>
    </p:spTree>
    <p:extLst>
      <p:ext uri="{BB962C8B-B14F-4D97-AF65-F5344CB8AC3E}">
        <p14:creationId xmlns:p14="http://schemas.microsoft.com/office/powerpoint/2010/main" val="15569456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Great question starters</a:t>
            </a:r>
            <a:endParaRPr lang="en-GB" dirty="0"/>
          </a:p>
        </p:txBody>
      </p:sp>
      <p:sp>
        <p:nvSpPr>
          <p:cNvPr id="3" name="Content Placeholder 2"/>
          <p:cNvSpPr>
            <a:spLocks noGrp="1"/>
          </p:cNvSpPr>
          <p:nvPr>
            <p:ph idx="1"/>
          </p:nvPr>
        </p:nvSpPr>
        <p:spPr>
          <a:xfrm>
            <a:off x="409127" y="1792936"/>
            <a:ext cx="4678261" cy="4206240"/>
          </a:xfrm>
        </p:spPr>
        <p:txBody>
          <a:bodyPr>
            <a:normAutofit lnSpcReduction="10000"/>
          </a:bodyPr>
          <a:lstStyle/>
          <a:p>
            <a:pPr marL="0" indent="0" algn="ctr">
              <a:lnSpc>
                <a:spcPct val="150000"/>
              </a:lnSpc>
              <a:buNone/>
            </a:pPr>
            <a:r>
              <a:rPr lang="en-GB" sz="3000" dirty="0" smtClean="0"/>
              <a:t>Can you explain?</a:t>
            </a:r>
          </a:p>
          <a:p>
            <a:pPr marL="0" indent="0" algn="ctr">
              <a:lnSpc>
                <a:spcPct val="150000"/>
              </a:lnSpc>
              <a:buNone/>
            </a:pPr>
            <a:r>
              <a:rPr lang="en-GB" sz="3000" dirty="0" smtClean="0"/>
              <a:t>What’s your opinion on?</a:t>
            </a:r>
          </a:p>
          <a:p>
            <a:pPr marL="0" indent="0" algn="ctr">
              <a:lnSpc>
                <a:spcPct val="150000"/>
              </a:lnSpc>
              <a:buNone/>
            </a:pPr>
            <a:r>
              <a:rPr lang="en-GB" sz="3000" dirty="0" smtClean="0"/>
              <a:t>Are you sure?</a:t>
            </a:r>
          </a:p>
          <a:p>
            <a:pPr marL="0" indent="0" algn="ctr">
              <a:lnSpc>
                <a:spcPct val="150000"/>
              </a:lnSpc>
              <a:buNone/>
            </a:pPr>
            <a:r>
              <a:rPr lang="en-GB" sz="3000" dirty="0" smtClean="0"/>
              <a:t>What do you notice?</a:t>
            </a:r>
          </a:p>
          <a:p>
            <a:pPr marL="0" indent="0" algn="ctr">
              <a:lnSpc>
                <a:spcPct val="150000"/>
              </a:lnSpc>
              <a:buNone/>
            </a:pPr>
            <a:r>
              <a:rPr lang="en-GB" sz="3000" dirty="0" smtClean="0"/>
              <a:t>Always, sometimes, never.</a:t>
            </a:r>
          </a:p>
          <a:p>
            <a:endParaRPr lang="en-GB" dirty="0"/>
          </a:p>
        </p:txBody>
      </p:sp>
      <p:pic>
        <p:nvPicPr>
          <p:cNvPr id="1026" name="Picture 2" descr="St Mary's RC Primary School Horwi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32356" y="442653"/>
            <a:ext cx="1884911" cy="188491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5881180" y="1792936"/>
            <a:ext cx="3672420" cy="4206240"/>
          </a:xfrm>
          <a:prstGeom prst="rect">
            <a:avLst/>
          </a:prstGeom>
        </p:spPr>
        <p:txBody>
          <a:bodyPr vert="horz" lIns="91440" tIns="45720" rIns="91440" bIns="45720" rtlCol="0">
            <a:normAutofit fontScale="92500" lnSpcReduction="10000"/>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a:lstStyle>
          <a:p>
            <a:pPr marL="0" indent="0" algn="ctr">
              <a:lnSpc>
                <a:spcPct val="150000"/>
              </a:lnSpc>
              <a:buNone/>
            </a:pPr>
            <a:r>
              <a:rPr lang="en-GB" sz="3200" dirty="0" smtClean="0"/>
              <a:t>True or false?</a:t>
            </a:r>
          </a:p>
          <a:p>
            <a:pPr marL="0" indent="0" algn="ctr">
              <a:lnSpc>
                <a:spcPct val="150000"/>
              </a:lnSpc>
              <a:buNone/>
            </a:pPr>
            <a:r>
              <a:rPr lang="en-GB" sz="3200" dirty="0" smtClean="0"/>
              <a:t>How do you know?</a:t>
            </a:r>
          </a:p>
          <a:p>
            <a:pPr marL="0" indent="0" algn="ctr">
              <a:lnSpc>
                <a:spcPct val="150000"/>
              </a:lnSpc>
              <a:buNone/>
            </a:pPr>
            <a:r>
              <a:rPr lang="en-GB" sz="3200" dirty="0" smtClean="0"/>
              <a:t>Can you prove it?</a:t>
            </a:r>
          </a:p>
          <a:p>
            <a:pPr marL="0" indent="0" algn="ctr">
              <a:lnSpc>
                <a:spcPct val="150000"/>
              </a:lnSpc>
              <a:buNone/>
            </a:pPr>
            <a:r>
              <a:rPr lang="en-GB" sz="3200" dirty="0" smtClean="0"/>
              <a:t>Similar? Different?</a:t>
            </a:r>
          </a:p>
          <a:p>
            <a:pPr marL="0" indent="0" algn="ctr">
              <a:lnSpc>
                <a:spcPct val="150000"/>
              </a:lnSpc>
              <a:buNone/>
            </a:pPr>
            <a:r>
              <a:rPr lang="en-GB" sz="3200" dirty="0" smtClean="0"/>
              <a:t>Can you explain?</a:t>
            </a:r>
          </a:p>
          <a:p>
            <a:endParaRPr lang="en-GB" dirty="0"/>
          </a:p>
        </p:txBody>
      </p:sp>
    </p:spTree>
    <p:extLst>
      <p:ext uri="{BB962C8B-B14F-4D97-AF65-F5344CB8AC3E}">
        <p14:creationId xmlns:p14="http://schemas.microsoft.com/office/powerpoint/2010/main" val="3114524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Think about it</a:t>
            </a:r>
            <a:endParaRPr lang="en-GB" dirty="0"/>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370434" y="1447280"/>
            <a:ext cx="5724525" cy="4362450"/>
          </a:xfrm>
          <a:prstGeom prst="rect">
            <a:avLst/>
          </a:prstGeom>
        </p:spPr>
      </p:pic>
      <p:pic>
        <p:nvPicPr>
          <p:cNvPr id="5" name="Picture 4"/>
          <p:cNvPicPr>
            <a:picLocks noChangeAspect="1"/>
          </p:cNvPicPr>
          <p:nvPr/>
        </p:nvPicPr>
        <p:blipFill>
          <a:blip r:embed="rId3"/>
          <a:stretch>
            <a:fillRect/>
          </a:stretch>
        </p:blipFill>
        <p:spPr>
          <a:xfrm>
            <a:off x="3557758" y="3224731"/>
            <a:ext cx="4053079" cy="3633269"/>
          </a:xfrm>
          <a:prstGeom prst="rect">
            <a:avLst/>
          </a:prstGeom>
        </p:spPr>
      </p:pic>
      <p:pic>
        <p:nvPicPr>
          <p:cNvPr id="6" name="Picture 5"/>
          <p:cNvPicPr>
            <a:picLocks noChangeAspect="1"/>
          </p:cNvPicPr>
          <p:nvPr/>
        </p:nvPicPr>
        <p:blipFill>
          <a:blip r:embed="rId4"/>
          <a:stretch>
            <a:fillRect/>
          </a:stretch>
        </p:blipFill>
        <p:spPr>
          <a:xfrm>
            <a:off x="7288405" y="284176"/>
            <a:ext cx="4605893" cy="5812574"/>
          </a:xfrm>
          <a:prstGeom prst="rect">
            <a:avLst/>
          </a:prstGeom>
        </p:spPr>
      </p:pic>
    </p:spTree>
    <p:extLst>
      <p:ext uri="{BB962C8B-B14F-4D97-AF65-F5344CB8AC3E}">
        <p14:creationId xmlns:p14="http://schemas.microsoft.com/office/powerpoint/2010/main" val="2171408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Think about it</a:t>
            </a:r>
            <a:endParaRPr lang="en-GB" dirty="0"/>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6190297" y="284176"/>
            <a:ext cx="5804969" cy="4853689"/>
          </a:xfrm>
          <a:prstGeom prst="rect">
            <a:avLst/>
          </a:prstGeom>
        </p:spPr>
      </p:pic>
      <p:pic>
        <p:nvPicPr>
          <p:cNvPr id="5" name="Picture 4"/>
          <p:cNvPicPr>
            <a:picLocks noChangeAspect="1"/>
          </p:cNvPicPr>
          <p:nvPr/>
        </p:nvPicPr>
        <p:blipFill>
          <a:blip r:embed="rId3"/>
          <a:stretch>
            <a:fillRect/>
          </a:stretch>
        </p:blipFill>
        <p:spPr>
          <a:xfrm>
            <a:off x="3123767" y="2497022"/>
            <a:ext cx="4206301" cy="4161474"/>
          </a:xfrm>
          <a:prstGeom prst="rect">
            <a:avLst/>
          </a:prstGeom>
        </p:spPr>
      </p:pic>
      <p:pic>
        <p:nvPicPr>
          <p:cNvPr id="6" name="Picture 5"/>
          <p:cNvPicPr>
            <a:picLocks noChangeAspect="1"/>
          </p:cNvPicPr>
          <p:nvPr/>
        </p:nvPicPr>
        <p:blipFill>
          <a:blip r:embed="rId4"/>
          <a:stretch>
            <a:fillRect/>
          </a:stretch>
        </p:blipFill>
        <p:spPr>
          <a:xfrm>
            <a:off x="194653" y="1437409"/>
            <a:ext cx="4127966" cy="2225643"/>
          </a:xfrm>
          <a:prstGeom prst="rect">
            <a:avLst/>
          </a:prstGeom>
        </p:spPr>
      </p:pic>
    </p:spTree>
    <p:extLst>
      <p:ext uri="{BB962C8B-B14F-4D97-AF65-F5344CB8AC3E}">
        <p14:creationId xmlns:p14="http://schemas.microsoft.com/office/powerpoint/2010/main" val="12288987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Think about it</a:t>
            </a:r>
            <a:endParaRPr lang="en-GB" dirty="0"/>
          </a:p>
        </p:txBody>
      </p:sp>
      <p:sp>
        <p:nvSpPr>
          <p:cNvPr id="3" name="Content Placeholder 2"/>
          <p:cNvSpPr>
            <a:spLocks noGrp="1"/>
          </p:cNvSpPr>
          <p:nvPr>
            <p:ph idx="1"/>
          </p:nvPr>
        </p:nvSpPr>
        <p:spPr>
          <a:xfrm>
            <a:off x="7680959" y="2011680"/>
            <a:ext cx="3306039" cy="4206240"/>
          </a:xfrm>
        </p:spPr>
        <p:txBody>
          <a:bodyPr/>
          <a:lstStyle/>
          <a:p>
            <a:pPr marL="0" indent="0">
              <a:buNone/>
            </a:pPr>
            <a:r>
              <a:rPr lang="en-GB" dirty="0" smtClean="0"/>
              <a:t>Think about it -  are questions presented to allow children to think more openly about their learning and as an opportunity to explain themselves. </a:t>
            </a:r>
            <a:endParaRPr lang="en-GB" dirty="0"/>
          </a:p>
        </p:txBody>
      </p:sp>
      <p:pic>
        <p:nvPicPr>
          <p:cNvPr id="4" name="Picture 3"/>
          <p:cNvPicPr>
            <a:picLocks noChangeAspect="1"/>
          </p:cNvPicPr>
          <p:nvPr/>
        </p:nvPicPr>
        <p:blipFill>
          <a:blip r:embed="rId2"/>
          <a:stretch>
            <a:fillRect/>
          </a:stretch>
        </p:blipFill>
        <p:spPr>
          <a:xfrm rot="16200000">
            <a:off x="2659851" y="1861839"/>
            <a:ext cx="5088281" cy="4646370"/>
          </a:xfrm>
          <a:prstGeom prst="rect">
            <a:avLst/>
          </a:prstGeom>
        </p:spPr>
      </p:pic>
    </p:spTree>
    <p:extLst>
      <p:ext uri="{BB962C8B-B14F-4D97-AF65-F5344CB8AC3E}">
        <p14:creationId xmlns:p14="http://schemas.microsoft.com/office/powerpoint/2010/main" val="26271030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Working Walls</a:t>
            </a:r>
            <a:endParaRPr lang="en-GB"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735252" y="213359"/>
            <a:ext cx="4229610" cy="3159153"/>
          </a:xfrm>
        </p:spPr>
      </p:pic>
      <p:pic>
        <p:nvPicPr>
          <p:cNvPr id="4" name="Picture 3"/>
          <p:cNvPicPr>
            <a:picLocks noChangeAspect="1"/>
          </p:cNvPicPr>
          <p:nvPr/>
        </p:nvPicPr>
        <p:blipFill>
          <a:blip r:embed="rId3"/>
          <a:stretch>
            <a:fillRect/>
          </a:stretch>
        </p:blipFill>
        <p:spPr>
          <a:xfrm>
            <a:off x="624579" y="1466676"/>
            <a:ext cx="4924425" cy="497205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2253" y="3050770"/>
            <a:ext cx="4456913" cy="3328929"/>
          </a:xfrm>
          <a:prstGeom prst="rect">
            <a:avLst/>
          </a:prstGeom>
        </p:spPr>
      </p:pic>
    </p:spTree>
    <p:extLst>
      <p:ext uri="{BB962C8B-B14F-4D97-AF65-F5344CB8AC3E}">
        <p14:creationId xmlns:p14="http://schemas.microsoft.com/office/powerpoint/2010/main" val="705212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Working Walls</a:t>
            </a:r>
            <a:endParaRPr lang="en-GB" dirty="0"/>
          </a:p>
        </p:txBody>
      </p:sp>
      <p:pic>
        <p:nvPicPr>
          <p:cNvPr id="4" name="Picture 3"/>
          <p:cNvPicPr>
            <a:picLocks noChangeAspect="1"/>
          </p:cNvPicPr>
          <p:nvPr/>
        </p:nvPicPr>
        <p:blipFill>
          <a:blip r:embed="rId2"/>
          <a:stretch>
            <a:fillRect/>
          </a:stretch>
        </p:blipFill>
        <p:spPr>
          <a:xfrm>
            <a:off x="6869862" y="1187854"/>
            <a:ext cx="5093755" cy="4198793"/>
          </a:xfrm>
          <a:prstGeom prst="rect">
            <a:avLst/>
          </a:prstGeom>
        </p:spPr>
      </p:pic>
      <p:pic>
        <p:nvPicPr>
          <p:cNvPr id="5" name="Picture 4"/>
          <p:cNvPicPr>
            <a:picLocks noChangeAspect="1"/>
          </p:cNvPicPr>
          <p:nvPr/>
        </p:nvPicPr>
        <p:blipFill>
          <a:blip r:embed="rId3"/>
          <a:stretch>
            <a:fillRect/>
          </a:stretch>
        </p:blipFill>
        <p:spPr>
          <a:xfrm>
            <a:off x="3090429" y="2376905"/>
            <a:ext cx="4258440" cy="4348091"/>
          </a:xfrm>
          <a:prstGeom prst="rect">
            <a:avLst/>
          </a:prstGeom>
        </p:spPr>
      </p:pic>
      <p:pic>
        <p:nvPicPr>
          <p:cNvPr id="6" name="Picture 5"/>
          <p:cNvPicPr>
            <a:picLocks noChangeAspect="1"/>
          </p:cNvPicPr>
          <p:nvPr/>
        </p:nvPicPr>
        <p:blipFill>
          <a:blip r:embed="rId4"/>
          <a:stretch>
            <a:fillRect/>
          </a:stretch>
        </p:blipFill>
        <p:spPr>
          <a:xfrm>
            <a:off x="141317" y="1590839"/>
            <a:ext cx="3749474" cy="2960111"/>
          </a:xfrm>
          <a:prstGeom prst="rect">
            <a:avLst/>
          </a:prstGeom>
        </p:spPr>
      </p:pic>
    </p:spTree>
    <p:extLst>
      <p:ext uri="{BB962C8B-B14F-4D97-AF65-F5344CB8AC3E}">
        <p14:creationId xmlns:p14="http://schemas.microsoft.com/office/powerpoint/2010/main" val="3568689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School Website </a:t>
            </a:r>
            <a:endParaRPr lang="en-GB" dirty="0"/>
          </a:p>
        </p:txBody>
      </p:sp>
      <p:sp>
        <p:nvSpPr>
          <p:cNvPr id="3" name="Content Placeholder 2"/>
          <p:cNvSpPr>
            <a:spLocks noGrp="1"/>
          </p:cNvSpPr>
          <p:nvPr>
            <p:ph idx="1"/>
          </p:nvPr>
        </p:nvSpPr>
        <p:spPr/>
        <p:txBody>
          <a:bodyPr>
            <a:normAutofit/>
          </a:bodyPr>
          <a:lstStyle/>
          <a:p>
            <a:r>
              <a:rPr lang="en-GB" sz="3200" dirty="0" smtClean="0"/>
              <a:t>The school website is updated each half term with the relevant information. </a:t>
            </a:r>
          </a:p>
          <a:p>
            <a:r>
              <a:rPr lang="en-GB" sz="3200" dirty="0" smtClean="0"/>
              <a:t>If you want to see daily life within the school – follow our school’s Facebook. </a:t>
            </a:r>
          </a:p>
          <a:p>
            <a:endParaRPr lang="en-GB" sz="3200" dirty="0"/>
          </a:p>
        </p:txBody>
      </p:sp>
    </p:spTree>
    <p:extLst>
      <p:ext uri="{BB962C8B-B14F-4D97-AF65-F5344CB8AC3E}">
        <p14:creationId xmlns:p14="http://schemas.microsoft.com/office/powerpoint/2010/main" val="28248381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4269842" y="416287"/>
            <a:ext cx="4500562" cy="1562959"/>
          </a:xfrm>
        </p:spPr>
        <p:txBody>
          <a:bodyPr/>
          <a:lstStyle/>
          <a:p>
            <a:r>
              <a:rPr lang="en-US" dirty="0"/>
              <a:t>What is Assessment?</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p:txBody>
          <a:bodyPr/>
          <a:lstStyle/>
          <a:p>
            <a:fld id="{DBA1B0FB-D917-4C8C-928F-313BD683BF39}" type="slidenum">
              <a:rPr lang="en-US" smtClean="0"/>
              <a:pPr/>
              <a:t>25</a:t>
            </a:fld>
            <a:endParaRPr lang="en-US" dirty="0"/>
          </a:p>
        </p:txBody>
      </p:sp>
      <p:pic>
        <p:nvPicPr>
          <p:cNvPr id="23" name="Picture Placeholder 22" descr="A person drawing on a white board">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t="42" b="42"/>
          <a:stretch/>
        </p:blipFill>
        <p:spPr>
          <a:xfrm>
            <a:off x="772044" y="228600"/>
            <a:ext cx="3054096" cy="3776472"/>
          </a:xfrm>
        </p:spPr>
      </p:pic>
      <p:sp>
        <p:nvSpPr>
          <p:cNvPr id="12" name="Content Placeholder 11">
            <a:extLst>
              <a:ext uri="{FF2B5EF4-FFF2-40B4-BE49-F238E27FC236}">
                <a16:creationId xmlns:a16="http://schemas.microsoft.com/office/drawing/2014/main" id="{E5127060-CDBF-435F-9009-A5451CCE305D}"/>
              </a:ext>
            </a:extLst>
          </p:cNvPr>
          <p:cNvSpPr>
            <a:spLocks noGrp="1"/>
          </p:cNvSpPr>
          <p:nvPr>
            <p:ph sz="quarter" idx="15"/>
          </p:nvPr>
        </p:nvSpPr>
        <p:spPr>
          <a:xfrm>
            <a:off x="4107367" y="2081042"/>
            <a:ext cx="6968712" cy="4341812"/>
          </a:xfrm>
          <a:noFill/>
        </p:spPr>
        <p:txBody>
          <a:bodyPr>
            <a:noAutofit/>
          </a:bodyPr>
          <a:lstStyle/>
          <a:p>
            <a:r>
              <a:rPr lang="en-GB" sz="2000" b="0" i="0" dirty="0">
                <a:effectLst/>
                <a:latin typeface="+mj-lt"/>
              </a:rPr>
              <a:t>Many people assume that ‘assessment’ means taking a test, but assessment is much more than that.  </a:t>
            </a:r>
          </a:p>
          <a:p>
            <a:r>
              <a:rPr lang="en-GB" sz="2000" dirty="0">
                <a:latin typeface="+mj-lt"/>
              </a:rPr>
              <a:t>It is fundamental in extending and challenging children’s learning so that they can reach their true potential.</a:t>
            </a:r>
          </a:p>
          <a:p>
            <a:r>
              <a:rPr lang="en-GB" sz="2000" dirty="0">
                <a:latin typeface="+mj-lt"/>
              </a:rPr>
              <a:t>At St Mary’s we use 2 types of assessment – Formative and Summative. </a:t>
            </a:r>
            <a:r>
              <a:rPr lang="en-GB" sz="2000" b="0" i="0" dirty="0">
                <a:effectLst/>
                <a:latin typeface="+mj-lt"/>
              </a:rPr>
              <a:t>These are sometimes referred to as assessment </a:t>
            </a:r>
            <a:r>
              <a:rPr lang="en-GB" sz="2000" b="1" i="0" dirty="0">
                <a:effectLst/>
                <a:latin typeface="+mj-lt"/>
              </a:rPr>
              <a:t>of</a:t>
            </a:r>
            <a:r>
              <a:rPr lang="en-GB" sz="2000" b="0" i="0" dirty="0">
                <a:effectLst/>
                <a:latin typeface="+mj-lt"/>
              </a:rPr>
              <a:t> learning and assessment </a:t>
            </a:r>
            <a:r>
              <a:rPr lang="en-GB" sz="2000" b="1" i="0" dirty="0">
                <a:effectLst/>
                <a:latin typeface="+mj-lt"/>
              </a:rPr>
              <a:t>for</a:t>
            </a:r>
            <a:r>
              <a:rPr lang="en-GB" sz="2000" b="0" i="0" dirty="0">
                <a:effectLst/>
                <a:latin typeface="+mj-lt"/>
              </a:rPr>
              <a:t> learning, respectively. </a:t>
            </a:r>
            <a:r>
              <a:rPr lang="en-GB" sz="2000" dirty="0">
                <a:latin typeface="+mj-lt"/>
              </a:rPr>
              <a:t>B</a:t>
            </a:r>
            <a:r>
              <a:rPr lang="en-GB" sz="2000" b="0" i="0" dirty="0">
                <a:effectLst/>
                <a:latin typeface="+mj-lt"/>
              </a:rPr>
              <a:t>oth happen in the classroom. </a:t>
            </a:r>
          </a:p>
          <a:p>
            <a:r>
              <a:rPr lang="en-GB" sz="2000" dirty="0">
                <a:latin typeface="+mj-lt"/>
              </a:rPr>
              <a:t>Assessment is only affective if there is regular review and it is acted upon at all levels. Research has shown that children’s involvement in their own assessment empowers them to take action towards improving their performance</a:t>
            </a:r>
            <a:endParaRPr lang="en-US" sz="2000" dirty="0">
              <a:latin typeface="+mj-lt"/>
            </a:endParaRPr>
          </a:p>
        </p:txBody>
      </p:sp>
    </p:spTree>
    <p:extLst>
      <p:ext uri="{BB962C8B-B14F-4D97-AF65-F5344CB8AC3E}">
        <p14:creationId xmlns:p14="http://schemas.microsoft.com/office/powerpoint/2010/main" val="1275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E174092-82D3-44E0-8948-4096232ED0A7}"/>
              </a:ext>
            </a:extLst>
          </p:cNvPr>
          <p:cNvSpPr>
            <a:spLocks noGrp="1"/>
          </p:cNvSpPr>
          <p:nvPr>
            <p:ph type="title"/>
          </p:nvPr>
        </p:nvSpPr>
        <p:spPr>
          <a:xfrm>
            <a:off x="677333" y="91807"/>
            <a:ext cx="8596668" cy="1320800"/>
          </a:xfrm>
        </p:spPr>
        <p:txBody>
          <a:bodyPr/>
          <a:lstStyle/>
          <a:p>
            <a:r>
              <a:rPr lang="en-US" dirty="0"/>
              <a:t>Formative </a:t>
            </a:r>
            <a:r>
              <a:rPr lang="en-US" dirty="0" smtClean="0"/>
              <a:t>Assessment - ONGOING</a:t>
            </a:r>
            <a:endParaRPr lang="en-US" dirty="0"/>
          </a:p>
        </p:txBody>
      </p:sp>
      <p:sp>
        <p:nvSpPr>
          <p:cNvPr id="3" name="Content Placeholder 2">
            <a:extLst>
              <a:ext uri="{FF2B5EF4-FFF2-40B4-BE49-F238E27FC236}">
                <a16:creationId xmlns:a16="http://schemas.microsoft.com/office/drawing/2014/main" id="{75E9DFF6-6AB5-4D64-A1F2-2F5A74CB80D4}"/>
              </a:ext>
            </a:extLst>
          </p:cNvPr>
          <p:cNvSpPr>
            <a:spLocks noGrp="1"/>
          </p:cNvSpPr>
          <p:nvPr>
            <p:ph idx="1"/>
          </p:nvPr>
        </p:nvSpPr>
        <p:spPr>
          <a:xfrm>
            <a:off x="219525" y="1735817"/>
            <a:ext cx="11088681" cy="6169445"/>
          </a:xfrm>
        </p:spPr>
        <p:txBody>
          <a:bodyPr>
            <a:noAutofit/>
          </a:bodyPr>
          <a:lstStyle/>
          <a:p>
            <a:endParaRPr lang="en-GB" dirty="0" smtClean="0">
              <a:latin typeface="+mj-lt"/>
            </a:endParaRPr>
          </a:p>
          <a:p>
            <a:r>
              <a:rPr lang="en-GB" sz="2000" dirty="0" smtClean="0">
                <a:latin typeface="+mj-lt"/>
              </a:rPr>
              <a:t>This </a:t>
            </a:r>
            <a:r>
              <a:rPr lang="en-GB" sz="2000" dirty="0">
                <a:latin typeface="+mj-lt"/>
              </a:rPr>
              <a:t>is </a:t>
            </a:r>
            <a:r>
              <a:rPr lang="en-GB" sz="2000" u="sng" dirty="0" smtClean="0">
                <a:latin typeface="+mj-lt"/>
              </a:rPr>
              <a:t>Ongoing </a:t>
            </a:r>
            <a:r>
              <a:rPr lang="en-GB" sz="2000" dirty="0" smtClean="0">
                <a:latin typeface="+mj-lt"/>
              </a:rPr>
              <a:t>Assessment </a:t>
            </a:r>
            <a:r>
              <a:rPr lang="en-GB" sz="2000" dirty="0">
                <a:latin typeface="+mj-lt"/>
              </a:rPr>
              <a:t>for learning. It involves the use of assessment in the classroom to raise pupil achievement. It is based on the idea that pupils improve most if they understand the aim of their learning, where they are in relation to this aim and how they can achieve it.</a:t>
            </a:r>
          </a:p>
          <a:p>
            <a:pPr algn="l"/>
            <a:r>
              <a:rPr lang="en-GB" sz="2000" b="0" i="0" dirty="0">
                <a:effectLst/>
                <a:latin typeface="+mj-lt"/>
              </a:rPr>
              <a:t>Formative assessment takes place on a day-to-day basis during teaching and learning, </a:t>
            </a:r>
            <a:r>
              <a:rPr lang="en-GB" sz="2000" dirty="0" smtClean="0">
                <a:latin typeface="+mj-lt"/>
              </a:rPr>
              <a:t>ever lesson begins with a WALT which </a:t>
            </a:r>
            <a:r>
              <a:rPr lang="en-GB" sz="2000" b="0" i="0" dirty="0" smtClean="0">
                <a:effectLst/>
                <a:latin typeface="+mj-lt"/>
              </a:rPr>
              <a:t>allows children to know from the onset the purpose and the learning of that lesson. </a:t>
            </a:r>
            <a:r>
              <a:rPr lang="en-GB" sz="2000" b="0" i="0" dirty="0">
                <a:effectLst/>
                <a:latin typeface="+mj-lt"/>
              </a:rPr>
              <a:t>If a teacher and pupil understand what has been achieved to date, it is easier to plan the next steps. As the learning continues, further formative assessments indicate whether teaching plans need to be amended to reinforce or extend learning.</a:t>
            </a:r>
          </a:p>
          <a:p>
            <a:pPr algn="l"/>
            <a:r>
              <a:rPr lang="en-GB" sz="2000" b="0" i="0" dirty="0">
                <a:effectLst/>
                <a:latin typeface="+mj-lt"/>
              </a:rPr>
              <a:t>Formative assessments may be questions, tasks, </a:t>
            </a:r>
            <a:r>
              <a:rPr lang="en-GB" sz="2000" b="0" i="0" dirty="0" smtClean="0">
                <a:effectLst/>
                <a:latin typeface="+mj-lt"/>
              </a:rPr>
              <a:t>quizzes. </a:t>
            </a:r>
            <a:r>
              <a:rPr lang="en-GB" sz="2000" b="0" i="0" dirty="0">
                <a:effectLst/>
                <a:latin typeface="+mj-lt"/>
              </a:rPr>
              <a:t>Often formative assessments may not be </a:t>
            </a:r>
            <a:r>
              <a:rPr lang="en-GB" sz="2000" b="0" i="0" dirty="0" smtClean="0">
                <a:effectLst/>
                <a:latin typeface="+mj-lt"/>
              </a:rPr>
              <a:t>recorded </a:t>
            </a:r>
            <a:r>
              <a:rPr lang="en-GB" sz="2000" b="0" i="0" dirty="0">
                <a:effectLst/>
                <a:latin typeface="+mj-lt"/>
              </a:rPr>
              <a:t>at all, except perhaps in the lesson plans drawn up to address the next steps indicated</a:t>
            </a:r>
            <a:r>
              <a:rPr lang="en-GB" sz="2000" b="0" i="0" dirty="0" smtClean="0">
                <a:effectLst/>
                <a:latin typeface="+mj-lt"/>
              </a:rPr>
              <a:t>.</a:t>
            </a:r>
          </a:p>
          <a:p>
            <a:pPr algn="l"/>
            <a:r>
              <a:rPr lang="en-GB" sz="2000" dirty="0" smtClean="0">
                <a:latin typeface="+mj-lt"/>
              </a:rPr>
              <a:t>Children’s work is marked by the teachers using a clear code that the children understand – you will see this when you come into school to look at your child’s books every term</a:t>
            </a:r>
            <a:endParaRPr lang="en-GB" sz="2000" b="0" i="0" dirty="0" smtClean="0">
              <a:effectLst/>
              <a:latin typeface="+mj-lt"/>
            </a:endParaRPr>
          </a:p>
          <a:p>
            <a:pPr algn="l"/>
            <a:endParaRPr lang="en-GB" b="0" i="0" dirty="0">
              <a:solidFill>
                <a:srgbClr val="333333"/>
              </a:solidFill>
              <a:effectLst/>
              <a:latin typeface="+mj-lt"/>
            </a:endParaRPr>
          </a:p>
        </p:txBody>
      </p:sp>
    </p:spTree>
    <p:extLst>
      <p:ext uri="{BB962C8B-B14F-4D97-AF65-F5344CB8AC3E}">
        <p14:creationId xmlns:p14="http://schemas.microsoft.com/office/powerpoint/2010/main" val="19436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E174092-82D3-44E0-8948-4096232ED0A7}"/>
              </a:ext>
            </a:extLst>
          </p:cNvPr>
          <p:cNvSpPr>
            <a:spLocks noGrp="1"/>
          </p:cNvSpPr>
          <p:nvPr>
            <p:ph type="title"/>
          </p:nvPr>
        </p:nvSpPr>
        <p:spPr>
          <a:xfrm>
            <a:off x="677333" y="91807"/>
            <a:ext cx="8596668" cy="1320800"/>
          </a:xfrm>
        </p:spPr>
        <p:txBody>
          <a:bodyPr/>
          <a:lstStyle/>
          <a:p>
            <a:r>
              <a:rPr lang="en-US" dirty="0"/>
              <a:t>Formative </a:t>
            </a:r>
            <a:r>
              <a:rPr lang="en-US" dirty="0" smtClean="0"/>
              <a:t>Assessment - ONGOING</a:t>
            </a:r>
            <a:endParaRPr lang="en-US" dirty="0"/>
          </a:p>
        </p:txBody>
      </p:sp>
      <p:sp>
        <p:nvSpPr>
          <p:cNvPr id="3" name="Content Placeholder 2">
            <a:extLst>
              <a:ext uri="{FF2B5EF4-FFF2-40B4-BE49-F238E27FC236}">
                <a16:creationId xmlns:a16="http://schemas.microsoft.com/office/drawing/2014/main" id="{75E9DFF6-6AB5-4D64-A1F2-2F5A74CB80D4}"/>
              </a:ext>
            </a:extLst>
          </p:cNvPr>
          <p:cNvSpPr>
            <a:spLocks noGrp="1"/>
          </p:cNvSpPr>
          <p:nvPr>
            <p:ph idx="1"/>
          </p:nvPr>
        </p:nvSpPr>
        <p:spPr>
          <a:xfrm>
            <a:off x="551659" y="688555"/>
            <a:ext cx="11088681" cy="6169445"/>
          </a:xfrm>
        </p:spPr>
        <p:txBody>
          <a:bodyPr>
            <a:noAutofit/>
          </a:bodyPr>
          <a:lstStyle/>
          <a:p>
            <a:endParaRPr lang="en-GB" dirty="0" smtClean="0">
              <a:latin typeface="+mj-lt"/>
            </a:endParaRPr>
          </a:p>
          <a:p>
            <a:pPr algn="l"/>
            <a:endParaRPr lang="en-GB" b="0" i="0" dirty="0">
              <a:solidFill>
                <a:srgbClr val="333333"/>
              </a:solidFill>
              <a:effectLst/>
              <a:latin typeface="+mj-l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664" y="1042989"/>
            <a:ext cx="4809856" cy="4686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33297"/>
          <a:stretch/>
        </p:blipFill>
        <p:spPr bwMode="auto">
          <a:xfrm>
            <a:off x="6338276" y="2535652"/>
            <a:ext cx="2847975" cy="3616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9443619" y="2001144"/>
            <a:ext cx="2248052" cy="1384995"/>
          </a:xfrm>
          <a:prstGeom prst="rect">
            <a:avLst/>
          </a:prstGeom>
          <a:noFill/>
        </p:spPr>
        <p:txBody>
          <a:bodyPr wrap="square" rtlCol="0">
            <a:spAutoFit/>
          </a:bodyPr>
          <a:lstStyle/>
          <a:p>
            <a:r>
              <a:rPr lang="en-GB" sz="2800" dirty="0" smtClean="0"/>
              <a:t>CHECK </a:t>
            </a:r>
          </a:p>
          <a:p>
            <a:pPr algn="ctr"/>
            <a:r>
              <a:rPr lang="en-GB" sz="2800" dirty="0" smtClean="0"/>
              <a:t>and </a:t>
            </a:r>
          </a:p>
          <a:p>
            <a:r>
              <a:rPr lang="en-GB" sz="2800" dirty="0" smtClean="0"/>
              <a:t>NEXT STEPS</a:t>
            </a:r>
            <a:endParaRPr lang="en-GB" sz="2800" dirty="0"/>
          </a:p>
        </p:txBody>
      </p:sp>
    </p:spTree>
    <p:extLst>
      <p:ext uri="{BB962C8B-B14F-4D97-AF65-F5344CB8AC3E}">
        <p14:creationId xmlns:p14="http://schemas.microsoft.com/office/powerpoint/2010/main" val="20906831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E174092-82D3-44E0-8948-4096232ED0A7}"/>
              </a:ext>
            </a:extLst>
          </p:cNvPr>
          <p:cNvSpPr>
            <a:spLocks noGrp="1"/>
          </p:cNvSpPr>
          <p:nvPr>
            <p:ph type="title"/>
          </p:nvPr>
        </p:nvSpPr>
        <p:spPr/>
        <p:txBody>
          <a:bodyPr/>
          <a:lstStyle/>
          <a:p>
            <a:r>
              <a:rPr lang="en-US" dirty="0"/>
              <a:t>Summative </a:t>
            </a:r>
            <a:r>
              <a:rPr lang="en-US" dirty="0" smtClean="0"/>
              <a:t>Assessment - SNAPSHOT</a:t>
            </a:r>
            <a:endParaRPr lang="en-US" dirty="0"/>
          </a:p>
        </p:txBody>
      </p:sp>
      <p:sp>
        <p:nvSpPr>
          <p:cNvPr id="3" name="Content Placeholder 2">
            <a:extLst>
              <a:ext uri="{FF2B5EF4-FFF2-40B4-BE49-F238E27FC236}">
                <a16:creationId xmlns:a16="http://schemas.microsoft.com/office/drawing/2014/main" id="{75E9DFF6-6AB5-4D64-A1F2-2F5A74CB80D4}"/>
              </a:ext>
            </a:extLst>
          </p:cNvPr>
          <p:cNvSpPr>
            <a:spLocks noGrp="1"/>
          </p:cNvSpPr>
          <p:nvPr>
            <p:ph idx="1"/>
          </p:nvPr>
        </p:nvSpPr>
        <p:spPr>
          <a:xfrm>
            <a:off x="813075" y="2076860"/>
            <a:ext cx="8596668" cy="3880773"/>
          </a:xfrm>
        </p:spPr>
        <p:txBody>
          <a:bodyPr>
            <a:normAutofit lnSpcReduction="10000"/>
          </a:bodyPr>
          <a:lstStyle/>
          <a:p>
            <a:r>
              <a:rPr lang="en-GB" sz="2400" dirty="0"/>
              <a:t>This is Assessment of the learning. It involves comparing pupil’s performance against age related expectations</a:t>
            </a:r>
            <a:r>
              <a:rPr lang="en-GB" sz="2400" dirty="0" smtClean="0"/>
              <a:t>. It is a snapshot of that child’s learning on that day.</a:t>
            </a:r>
            <a:endParaRPr lang="en-GB" sz="2400" dirty="0"/>
          </a:p>
          <a:p>
            <a:r>
              <a:rPr lang="en-GB" sz="2400" dirty="0"/>
              <a:t>It also compares our pupil’s performance with those nationally</a:t>
            </a:r>
          </a:p>
          <a:p>
            <a:r>
              <a:rPr lang="en-GB" sz="2400" u="sng" dirty="0"/>
              <a:t>Examples of </a:t>
            </a:r>
            <a:r>
              <a:rPr lang="en-GB" sz="2400" u="sng" dirty="0" smtClean="0"/>
              <a:t>Statutory Summative </a:t>
            </a:r>
            <a:r>
              <a:rPr lang="en-GB" sz="2400" u="sng" dirty="0"/>
              <a:t>Assessments </a:t>
            </a:r>
          </a:p>
          <a:p>
            <a:r>
              <a:rPr lang="en-GB" sz="2400" dirty="0"/>
              <a:t>NFER Baseline – EYFS</a:t>
            </a:r>
          </a:p>
          <a:p>
            <a:r>
              <a:rPr lang="en-GB" sz="2400" dirty="0"/>
              <a:t>Phonics – Year </a:t>
            </a:r>
            <a:r>
              <a:rPr lang="en-GB" sz="2400" dirty="0" smtClean="0"/>
              <a:t>1</a:t>
            </a:r>
            <a:endParaRPr lang="en-GB" sz="2400" dirty="0">
              <a:effectLst>
                <a:outerShdw blurRad="38100" dist="38100" dir="2700000" algn="tl">
                  <a:srgbClr val="000000">
                    <a:alpha val="43137"/>
                  </a:srgbClr>
                </a:outerShdw>
              </a:effectLst>
            </a:endParaRPr>
          </a:p>
          <a:p>
            <a:r>
              <a:rPr lang="en-GB" sz="2400" dirty="0"/>
              <a:t>Times Tables – Year 4</a:t>
            </a:r>
          </a:p>
          <a:p>
            <a:r>
              <a:rPr lang="en-GB" sz="2400" dirty="0">
                <a:effectLst>
                  <a:outerShdw blurRad="38100" dist="38100" dir="2700000" algn="tl">
                    <a:srgbClr val="000000">
                      <a:alpha val="43137"/>
                    </a:srgbClr>
                  </a:outerShdw>
                </a:effectLst>
              </a:rPr>
              <a:t>Key Stage 2 SATS – Year </a:t>
            </a:r>
            <a:r>
              <a:rPr lang="en-GB" sz="2400" dirty="0" smtClean="0">
                <a:effectLst>
                  <a:outerShdw blurRad="38100" dist="38100" dir="2700000" algn="tl">
                    <a:srgbClr val="000000">
                      <a:alpha val="43137"/>
                    </a:srgbClr>
                  </a:outerShdw>
                </a:effectLst>
              </a:rPr>
              <a:t>6 – WT ARE HS</a:t>
            </a:r>
          </a:p>
          <a:p>
            <a:pPr marL="0" indent="0">
              <a:buNone/>
            </a:pPr>
            <a:endParaRPr lang="en-GB" dirty="0"/>
          </a:p>
        </p:txBody>
      </p:sp>
    </p:spTree>
    <p:extLst>
      <p:ext uri="{BB962C8B-B14F-4D97-AF65-F5344CB8AC3E}">
        <p14:creationId xmlns:p14="http://schemas.microsoft.com/office/powerpoint/2010/main" val="36221729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Summative Assessment - SNAPSHOT</a:t>
            </a:r>
            <a:endParaRPr lang="en-GB" dirty="0"/>
          </a:p>
        </p:txBody>
      </p:sp>
      <p:sp>
        <p:nvSpPr>
          <p:cNvPr id="3" name="Content Placeholder 2"/>
          <p:cNvSpPr>
            <a:spLocks noGrp="1"/>
          </p:cNvSpPr>
          <p:nvPr>
            <p:ph idx="1"/>
          </p:nvPr>
        </p:nvSpPr>
        <p:spPr>
          <a:xfrm>
            <a:off x="928236" y="1976324"/>
            <a:ext cx="8596668" cy="3880773"/>
          </a:xfrm>
        </p:spPr>
        <p:txBody>
          <a:bodyPr>
            <a:noAutofit/>
          </a:bodyPr>
          <a:lstStyle/>
          <a:p>
            <a:r>
              <a:rPr lang="en-GB" sz="2400" dirty="0" smtClean="0"/>
              <a:t>Here at St Marys we test all the children termly</a:t>
            </a:r>
          </a:p>
          <a:p>
            <a:r>
              <a:rPr lang="en-GB" sz="2400" dirty="0" smtClean="0"/>
              <a:t>Autumn Term - November </a:t>
            </a:r>
          </a:p>
          <a:p>
            <a:r>
              <a:rPr lang="en-GB" sz="2400" dirty="0" smtClean="0"/>
              <a:t>Spring - March</a:t>
            </a:r>
          </a:p>
          <a:p>
            <a:r>
              <a:rPr lang="en-GB" sz="2400" dirty="0" smtClean="0"/>
              <a:t>Summer – June</a:t>
            </a:r>
          </a:p>
          <a:p>
            <a:r>
              <a:rPr lang="en-GB" sz="2400" dirty="0" smtClean="0"/>
              <a:t>We use NTS Assessments which mirror the SATs style questions. These are excellent for preparing the children for their SATs in the future.</a:t>
            </a:r>
          </a:p>
          <a:p>
            <a:r>
              <a:rPr lang="en-GB" sz="2400" dirty="0" smtClean="0"/>
              <a:t>Children must be prepared for SATs – Until the government remove SATs we will continue to practise them – They are National Assessments and have very strict rules surrounding them.</a:t>
            </a:r>
            <a:endParaRPr lang="en-GB" sz="2400" dirty="0"/>
          </a:p>
        </p:txBody>
      </p:sp>
    </p:spTree>
    <p:extLst>
      <p:ext uri="{BB962C8B-B14F-4D97-AF65-F5344CB8AC3E}">
        <p14:creationId xmlns:p14="http://schemas.microsoft.com/office/powerpoint/2010/main" val="8520226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20">
            <a:extLst>
              <a:ext uri="{FF2B5EF4-FFF2-40B4-BE49-F238E27FC236}">
                <a16:creationId xmlns:a16="http://schemas.microsoft.com/office/drawing/2014/main" id="{1C563B34-DD53-4FB1-B8C2-8914E01C6365}"/>
              </a:ext>
            </a:extLst>
          </p:cNvPr>
          <p:cNvSpPr>
            <a:spLocks noGrp="1"/>
          </p:cNvSpPr>
          <p:nvPr>
            <p:ph type="sldNum" sz="quarter" idx="12"/>
          </p:nvPr>
        </p:nvSpPr>
        <p:spPr/>
        <p:txBody>
          <a:bodyPr/>
          <a:lstStyle/>
          <a:p>
            <a:fld id="{DBA1B0FB-D917-4C8C-928F-313BD683BF39}" type="slidenum">
              <a:rPr lang="en-US" smtClean="0"/>
              <a:pPr/>
              <a:t>30</a:t>
            </a:fld>
            <a:endParaRPr lang="en-US" dirty="0"/>
          </a:p>
        </p:txBody>
      </p:sp>
      <p:sp>
        <p:nvSpPr>
          <p:cNvPr id="3" name="TextBox 2"/>
          <p:cNvSpPr txBox="1"/>
          <p:nvPr/>
        </p:nvSpPr>
        <p:spPr>
          <a:xfrm>
            <a:off x="367807" y="593559"/>
            <a:ext cx="10475494" cy="830997"/>
          </a:xfrm>
          <a:prstGeom prst="rect">
            <a:avLst/>
          </a:prstGeom>
          <a:noFill/>
        </p:spPr>
        <p:txBody>
          <a:bodyPr wrap="square" rtlCol="0">
            <a:spAutoFit/>
          </a:bodyPr>
          <a:lstStyle/>
          <a:p>
            <a:r>
              <a:rPr lang="en-US" sz="4800" dirty="0">
                <a:solidFill>
                  <a:schemeClr val="bg2"/>
                </a:solidFill>
              </a:rPr>
              <a:t>How we track children at St Mary’s</a:t>
            </a:r>
            <a:endParaRPr lang="en-GB" sz="4800" dirty="0">
              <a:solidFill>
                <a:schemeClr val="bg2"/>
              </a:solidFill>
            </a:endParaRPr>
          </a:p>
        </p:txBody>
      </p:sp>
      <p:sp>
        <p:nvSpPr>
          <p:cNvPr id="4" name="TextBox 3"/>
          <p:cNvSpPr txBox="1"/>
          <p:nvPr/>
        </p:nvSpPr>
        <p:spPr>
          <a:xfrm>
            <a:off x="367807" y="2021305"/>
            <a:ext cx="9224211" cy="4524315"/>
          </a:xfrm>
          <a:prstGeom prst="rect">
            <a:avLst/>
          </a:prstGeom>
          <a:noFill/>
        </p:spPr>
        <p:txBody>
          <a:bodyPr wrap="square" rtlCol="0">
            <a:spAutoFit/>
          </a:bodyPr>
          <a:lstStyle/>
          <a:p>
            <a:r>
              <a:rPr lang="en-US" sz="3600" dirty="0"/>
              <a:t>For the core subjects:</a:t>
            </a:r>
            <a:br>
              <a:rPr lang="en-US" sz="3600" dirty="0"/>
            </a:br>
            <a:r>
              <a:rPr lang="en-US" sz="3600" dirty="0"/>
              <a:t>Religious Education</a:t>
            </a:r>
            <a:br>
              <a:rPr lang="en-US" sz="3600" dirty="0"/>
            </a:br>
            <a:r>
              <a:rPr lang="en-US" sz="3600" dirty="0"/>
              <a:t>Reading</a:t>
            </a:r>
            <a:br>
              <a:rPr lang="en-US" sz="3600" dirty="0"/>
            </a:br>
            <a:r>
              <a:rPr lang="en-US" sz="3600" dirty="0"/>
              <a:t>Writing</a:t>
            </a:r>
            <a:br>
              <a:rPr lang="en-US" sz="3600" dirty="0"/>
            </a:br>
            <a:r>
              <a:rPr lang="en-US" sz="3600" dirty="0" err="1"/>
              <a:t>Maths</a:t>
            </a:r>
            <a:r>
              <a:rPr lang="en-US" sz="3600" dirty="0"/>
              <a:t> </a:t>
            </a:r>
            <a:br>
              <a:rPr lang="en-US" sz="3600" dirty="0"/>
            </a:br>
            <a:r>
              <a:rPr lang="en-US" sz="3600" dirty="0"/>
              <a:t>Science </a:t>
            </a:r>
            <a:br>
              <a:rPr lang="en-US" sz="3600" dirty="0"/>
            </a:br>
            <a:r>
              <a:rPr lang="en-US" sz="3600" dirty="0"/>
              <a:t>We use trackers to monitor the children’s attainment and progress.</a:t>
            </a:r>
            <a:endParaRPr lang="en-GB" sz="3600" dirty="0"/>
          </a:p>
        </p:txBody>
      </p:sp>
    </p:spTree>
    <p:extLst>
      <p:ext uri="{BB962C8B-B14F-4D97-AF65-F5344CB8AC3E}">
        <p14:creationId xmlns:p14="http://schemas.microsoft.com/office/powerpoint/2010/main" val="33321946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C15EE852-24F1-4643-8082-AB45CFF2BA10}"/>
              </a:ext>
            </a:extLst>
          </p:cNvPr>
          <p:cNvSpPr>
            <a:spLocks noGrp="1"/>
          </p:cNvSpPr>
          <p:nvPr>
            <p:ph type="title"/>
          </p:nvPr>
        </p:nvSpPr>
        <p:spPr>
          <a:xfrm>
            <a:off x="205650" y="2043111"/>
            <a:ext cx="8571102" cy="1743077"/>
          </a:xfrm>
        </p:spPr>
        <p:txBody>
          <a:bodyPr>
            <a:normAutofit fontScale="90000"/>
          </a:bodyPr>
          <a:lstStyle/>
          <a:p>
            <a:r>
              <a:rPr lang="en-US" sz="2800" dirty="0" smtClean="0"/>
              <a:t>How do we track children?</a:t>
            </a: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endParaRPr lang="en-US" i="1" dirty="0"/>
          </a:p>
        </p:txBody>
      </p:sp>
      <p:sp>
        <p:nvSpPr>
          <p:cNvPr id="15" name="Content Placeholder 14">
            <a:extLst>
              <a:ext uri="{FF2B5EF4-FFF2-40B4-BE49-F238E27FC236}">
                <a16:creationId xmlns:a16="http://schemas.microsoft.com/office/drawing/2014/main" id="{4139825C-53C7-44F4-A064-9795CECD081B}"/>
              </a:ext>
            </a:extLst>
          </p:cNvPr>
          <p:cNvSpPr>
            <a:spLocks noGrp="1"/>
          </p:cNvSpPr>
          <p:nvPr>
            <p:ph sz="quarter" idx="15"/>
          </p:nvPr>
        </p:nvSpPr>
        <p:spPr/>
        <p:txBody>
          <a:bodyPr/>
          <a:lstStyle/>
          <a:p>
            <a:endParaRPr lang="en-US" dirty="0"/>
          </a:p>
          <a:p>
            <a:endParaRPr lang="en-US" dirty="0"/>
          </a:p>
        </p:txBody>
      </p:sp>
      <p:sp>
        <p:nvSpPr>
          <p:cNvPr id="21" name="Slide Number Placeholder 20">
            <a:extLst>
              <a:ext uri="{FF2B5EF4-FFF2-40B4-BE49-F238E27FC236}">
                <a16:creationId xmlns:a16="http://schemas.microsoft.com/office/drawing/2014/main" id="{1C563B34-DD53-4FB1-B8C2-8914E01C6365}"/>
              </a:ext>
            </a:extLst>
          </p:cNvPr>
          <p:cNvSpPr>
            <a:spLocks noGrp="1"/>
          </p:cNvSpPr>
          <p:nvPr>
            <p:ph type="sldNum" sz="quarter" idx="12"/>
          </p:nvPr>
        </p:nvSpPr>
        <p:spPr/>
        <p:txBody>
          <a:bodyPr/>
          <a:lstStyle/>
          <a:p>
            <a:fld id="{DBA1B0FB-D917-4C8C-928F-313BD683BF39}" type="slidenum">
              <a:rPr lang="en-US" smtClean="0"/>
              <a:pPr/>
              <a:t>31</a:t>
            </a:fld>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949" y="1085850"/>
            <a:ext cx="10941313" cy="4911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876697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C15EE852-24F1-4643-8082-AB45CFF2BA10}"/>
              </a:ext>
            </a:extLst>
          </p:cNvPr>
          <p:cNvSpPr>
            <a:spLocks noGrp="1"/>
          </p:cNvSpPr>
          <p:nvPr>
            <p:ph type="title"/>
          </p:nvPr>
        </p:nvSpPr>
        <p:spPr>
          <a:xfrm>
            <a:off x="205650" y="2043111"/>
            <a:ext cx="8571102" cy="1743077"/>
          </a:xfrm>
        </p:spPr>
        <p:txBody>
          <a:bodyPr>
            <a:normAutofit fontScale="90000"/>
          </a:bodyPr>
          <a:lstStyle/>
          <a:p>
            <a:r>
              <a:rPr lang="en-US" sz="2800" dirty="0" smtClean="0"/>
              <a:t>How do we track children?</a:t>
            </a: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endParaRPr lang="en-US" i="1" dirty="0"/>
          </a:p>
        </p:txBody>
      </p:sp>
      <p:sp>
        <p:nvSpPr>
          <p:cNvPr id="15" name="Content Placeholder 14">
            <a:extLst>
              <a:ext uri="{FF2B5EF4-FFF2-40B4-BE49-F238E27FC236}">
                <a16:creationId xmlns:a16="http://schemas.microsoft.com/office/drawing/2014/main" id="{4139825C-53C7-44F4-A064-9795CECD081B}"/>
              </a:ext>
            </a:extLst>
          </p:cNvPr>
          <p:cNvSpPr>
            <a:spLocks noGrp="1"/>
          </p:cNvSpPr>
          <p:nvPr>
            <p:ph sz="quarter" idx="15"/>
          </p:nvPr>
        </p:nvSpPr>
        <p:spPr/>
        <p:txBody>
          <a:bodyPr/>
          <a:lstStyle/>
          <a:p>
            <a:endParaRPr lang="en-US" dirty="0"/>
          </a:p>
          <a:p>
            <a:endParaRPr lang="en-US" dirty="0"/>
          </a:p>
        </p:txBody>
      </p:sp>
      <p:sp>
        <p:nvSpPr>
          <p:cNvPr id="21" name="Slide Number Placeholder 20">
            <a:extLst>
              <a:ext uri="{FF2B5EF4-FFF2-40B4-BE49-F238E27FC236}">
                <a16:creationId xmlns:a16="http://schemas.microsoft.com/office/drawing/2014/main" id="{1C563B34-DD53-4FB1-B8C2-8914E01C6365}"/>
              </a:ext>
            </a:extLst>
          </p:cNvPr>
          <p:cNvSpPr>
            <a:spLocks noGrp="1"/>
          </p:cNvSpPr>
          <p:nvPr>
            <p:ph type="sldNum" sz="quarter" idx="12"/>
          </p:nvPr>
        </p:nvSpPr>
        <p:spPr/>
        <p:txBody>
          <a:bodyPr/>
          <a:lstStyle/>
          <a:p>
            <a:fld id="{DBA1B0FB-D917-4C8C-928F-313BD683BF39}" type="slidenum">
              <a:rPr lang="en-US" smtClean="0"/>
              <a:pPr/>
              <a:t>32</a:t>
            </a:fld>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7347" y="1539826"/>
            <a:ext cx="7663866" cy="52037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64418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04181" y="1190445"/>
            <a:ext cx="7763774" cy="3970318"/>
          </a:xfrm>
          <a:prstGeom prst="rect">
            <a:avLst/>
          </a:prstGeom>
          <a:noFill/>
        </p:spPr>
        <p:txBody>
          <a:bodyPr wrap="square" rtlCol="0">
            <a:spAutoFit/>
          </a:bodyPr>
          <a:lstStyle/>
          <a:p>
            <a:pPr lvl="0"/>
            <a:r>
              <a:rPr lang="en-GB" sz="2800" dirty="0"/>
              <a:t>Assessment is used to identify pupils’ SEND requirements and determine their ongoing support needs as early as possible. </a:t>
            </a:r>
            <a:endParaRPr lang="en-GB" sz="2800" dirty="0" smtClean="0"/>
          </a:p>
          <a:p>
            <a:pPr lvl="0"/>
            <a:endParaRPr lang="en-GB" sz="2800" dirty="0"/>
          </a:p>
          <a:p>
            <a:pPr lvl="0"/>
            <a:r>
              <a:rPr lang="en-GB" sz="2800" dirty="0"/>
              <a:t>High expectations are held for pupils with SEND and SMART targets are set within their Provision Maps</a:t>
            </a:r>
            <a:r>
              <a:rPr lang="en-GB" sz="2800" dirty="0" smtClean="0"/>
              <a:t>.</a:t>
            </a:r>
          </a:p>
          <a:p>
            <a:pPr lvl="0"/>
            <a:endParaRPr lang="en-GB" sz="2800" dirty="0">
              <a:solidFill>
                <a:schemeClr val="accent1"/>
              </a:solidFill>
            </a:endParaRPr>
          </a:p>
          <a:p>
            <a:endParaRPr lang="en-GB" sz="2800" dirty="0">
              <a:solidFill>
                <a:schemeClr val="accent1"/>
              </a:solidFill>
            </a:endParaRPr>
          </a:p>
        </p:txBody>
      </p:sp>
      <p:sp>
        <p:nvSpPr>
          <p:cNvPr id="7" name="TextBox 6"/>
          <p:cNvSpPr txBox="1"/>
          <p:nvPr/>
        </p:nvSpPr>
        <p:spPr>
          <a:xfrm>
            <a:off x="1104181" y="605670"/>
            <a:ext cx="7641757" cy="584775"/>
          </a:xfrm>
          <a:prstGeom prst="rect">
            <a:avLst/>
          </a:prstGeom>
          <a:noFill/>
        </p:spPr>
        <p:txBody>
          <a:bodyPr wrap="square" rtlCol="0">
            <a:spAutoFit/>
          </a:bodyPr>
          <a:lstStyle/>
          <a:p>
            <a:r>
              <a:rPr lang="en-GB" sz="3200" u="sng" dirty="0" smtClean="0"/>
              <a:t>Assessing pupils with SEND</a:t>
            </a:r>
            <a:endParaRPr lang="en-GB" sz="3200" u="sng" dirty="0"/>
          </a:p>
        </p:txBody>
      </p:sp>
    </p:spTree>
    <p:extLst>
      <p:ext uri="{BB962C8B-B14F-4D97-AF65-F5344CB8AC3E}">
        <p14:creationId xmlns:p14="http://schemas.microsoft.com/office/powerpoint/2010/main" val="37531813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04181" y="1190445"/>
            <a:ext cx="8936966" cy="5262979"/>
          </a:xfrm>
          <a:prstGeom prst="rect">
            <a:avLst/>
          </a:prstGeom>
          <a:noFill/>
        </p:spPr>
        <p:txBody>
          <a:bodyPr wrap="square" rtlCol="0">
            <a:spAutoFit/>
          </a:bodyPr>
          <a:lstStyle/>
          <a:p>
            <a:pPr lvl="0"/>
            <a:r>
              <a:rPr lang="en-GB" sz="2800" u="sng" dirty="0" smtClean="0"/>
              <a:t>Formal Assessment </a:t>
            </a:r>
          </a:p>
          <a:p>
            <a:pPr lvl="0"/>
            <a:r>
              <a:rPr lang="en-GB" sz="2800" dirty="0" smtClean="0"/>
              <a:t>SEND children are tracked the same way, however at St Mary’s we use an a,b,c,d method of tracking against the year groups expectations.</a:t>
            </a:r>
          </a:p>
          <a:p>
            <a:r>
              <a:rPr lang="en-GB" sz="2800" dirty="0" smtClean="0"/>
              <a:t>A= </a:t>
            </a:r>
            <a:r>
              <a:rPr lang="en-GB" sz="2800" dirty="0"/>
              <a:t>Approximately 80% of the objectives met</a:t>
            </a:r>
          </a:p>
          <a:p>
            <a:r>
              <a:rPr lang="en-GB" sz="2800" dirty="0"/>
              <a:t>B= Approximately 60% of the objectives met</a:t>
            </a:r>
          </a:p>
          <a:p>
            <a:r>
              <a:rPr lang="en-GB" sz="2800" dirty="0"/>
              <a:t>C= Less than 40% of the band met</a:t>
            </a:r>
          </a:p>
          <a:p>
            <a:r>
              <a:rPr lang="en-GB" sz="2800" dirty="0"/>
              <a:t>D = Less than 20% of the band </a:t>
            </a:r>
            <a:r>
              <a:rPr lang="en-GB" sz="2800" dirty="0" smtClean="0"/>
              <a:t>met</a:t>
            </a:r>
          </a:p>
          <a:p>
            <a:r>
              <a:rPr lang="en-GB" sz="2800" dirty="0" smtClean="0"/>
              <a:t>So a child in year 5 may be working at Year 4B which means they are currently working at year 4 with 60% of the objectives being met.</a:t>
            </a:r>
          </a:p>
          <a:p>
            <a:r>
              <a:rPr lang="en-GB" sz="2800" dirty="0" smtClean="0"/>
              <a:t>This provides a more detailed assessment of SEND children</a:t>
            </a:r>
            <a:r>
              <a:rPr lang="en-GB" sz="2800" dirty="0" smtClean="0">
                <a:solidFill>
                  <a:schemeClr val="accent2">
                    <a:lumMod val="75000"/>
                  </a:schemeClr>
                </a:solidFill>
              </a:rPr>
              <a:t>.</a:t>
            </a:r>
            <a:endParaRPr lang="en-GB" sz="2800" dirty="0">
              <a:solidFill>
                <a:schemeClr val="accent2">
                  <a:lumMod val="75000"/>
                </a:schemeClr>
              </a:solidFill>
            </a:endParaRPr>
          </a:p>
        </p:txBody>
      </p:sp>
      <p:sp>
        <p:nvSpPr>
          <p:cNvPr id="7" name="TextBox 6"/>
          <p:cNvSpPr txBox="1"/>
          <p:nvPr/>
        </p:nvSpPr>
        <p:spPr>
          <a:xfrm>
            <a:off x="1104181" y="605670"/>
            <a:ext cx="7641757" cy="584775"/>
          </a:xfrm>
          <a:prstGeom prst="rect">
            <a:avLst/>
          </a:prstGeom>
          <a:noFill/>
        </p:spPr>
        <p:txBody>
          <a:bodyPr wrap="square" rtlCol="0">
            <a:spAutoFit/>
          </a:bodyPr>
          <a:lstStyle/>
          <a:p>
            <a:r>
              <a:rPr lang="en-GB" sz="3200" u="sng" dirty="0" smtClean="0"/>
              <a:t>Assessing pupils with SEND</a:t>
            </a:r>
            <a:endParaRPr lang="en-GB" sz="3200" u="sng" dirty="0"/>
          </a:p>
        </p:txBody>
      </p:sp>
    </p:spTree>
    <p:extLst>
      <p:ext uri="{BB962C8B-B14F-4D97-AF65-F5344CB8AC3E}">
        <p14:creationId xmlns:p14="http://schemas.microsoft.com/office/powerpoint/2010/main" val="303991221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BA1B0FB-D917-4C8C-928F-313BD683BF39}" type="slidenum">
              <a:rPr lang="en-US" smtClean="0"/>
              <a:t>35</a:t>
            </a:fld>
            <a:endParaRPr lang="en-US" dirty="0"/>
          </a:p>
        </p:txBody>
      </p:sp>
      <p:sp>
        <p:nvSpPr>
          <p:cNvPr id="6" name="TextBox 5"/>
          <p:cNvSpPr txBox="1"/>
          <p:nvPr/>
        </p:nvSpPr>
        <p:spPr>
          <a:xfrm>
            <a:off x="573578" y="1190445"/>
            <a:ext cx="9295041" cy="4524315"/>
          </a:xfrm>
          <a:prstGeom prst="rect">
            <a:avLst/>
          </a:prstGeom>
          <a:noFill/>
        </p:spPr>
        <p:txBody>
          <a:bodyPr wrap="square" rtlCol="0">
            <a:spAutoFit/>
          </a:bodyPr>
          <a:lstStyle/>
          <a:p>
            <a:r>
              <a:rPr lang="en-GB" sz="2400" dirty="0" smtClean="0"/>
              <a:t>Teachers use formative assessment to assess foundation subjects.</a:t>
            </a:r>
          </a:p>
          <a:p>
            <a:r>
              <a:rPr lang="en-GB" sz="2400" dirty="0" smtClean="0"/>
              <a:t>For </a:t>
            </a:r>
            <a:r>
              <a:rPr lang="en-GB" sz="2400" dirty="0"/>
              <a:t>a child to be at age related expectations (ARE), they will need to achieve all knowledge and skills for their year group. </a:t>
            </a:r>
            <a:endParaRPr lang="en-GB" sz="2400" dirty="0" smtClean="0"/>
          </a:p>
          <a:p>
            <a:endParaRPr lang="en-GB" sz="2400" dirty="0">
              <a:solidFill>
                <a:schemeClr val="accent2">
                  <a:lumMod val="75000"/>
                </a:schemeClr>
              </a:solidFill>
            </a:endParaRPr>
          </a:p>
          <a:p>
            <a:r>
              <a:rPr lang="en-GB" sz="2400" b="1" u="sng" dirty="0" smtClean="0"/>
              <a:t>New this year</a:t>
            </a:r>
          </a:p>
          <a:p>
            <a:r>
              <a:rPr lang="en-GB" sz="2400" dirty="0" smtClean="0"/>
              <a:t>There will no longer be a Greater Depth assessment used for Foundation Subjects as there is no criteria for this. Any child </a:t>
            </a:r>
            <a:r>
              <a:rPr lang="en-GB" sz="2400" dirty="0"/>
              <a:t>who </a:t>
            </a:r>
            <a:r>
              <a:rPr lang="en-GB" sz="2400" dirty="0" smtClean="0"/>
              <a:t>demonstrates </a:t>
            </a:r>
            <a:r>
              <a:rPr lang="en-GB" sz="2400" dirty="0"/>
              <a:t>an excellence </a:t>
            </a:r>
            <a:r>
              <a:rPr lang="en-GB" sz="2400" dirty="0" smtClean="0"/>
              <a:t>within a subject, </a:t>
            </a:r>
            <a:r>
              <a:rPr lang="en-GB" sz="2400" dirty="0"/>
              <a:t>will be identified </a:t>
            </a:r>
            <a:r>
              <a:rPr lang="en-GB" sz="2400" dirty="0" smtClean="0"/>
              <a:t>as Pathway </a:t>
            </a:r>
            <a:r>
              <a:rPr lang="en-GB" sz="2400" dirty="0"/>
              <a:t>to </a:t>
            </a:r>
            <a:r>
              <a:rPr lang="en-GB" sz="2400" dirty="0" smtClean="0"/>
              <a:t>Excellence </a:t>
            </a:r>
            <a:r>
              <a:rPr lang="en-GB" sz="2400" dirty="0"/>
              <a:t>(P2E).  This may include demonstrating a particular skill in </a:t>
            </a:r>
            <a:r>
              <a:rPr lang="en-GB" sz="2400" dirty="0" smtClean="0"/>
              <a:t>school or at home </a:t>
            </a:r>
            <a:r>
              <a:rPr lang="en-GB" sz="2400" dirty="0"/>
              <a:t>e.g. </a:t>
            </a:r>
            <a:r>
              <a:rPr lang="en-GB" sz="2400" dirty="0" smtClean="0"/>
              <a:t>gaining grades for a musical instrument or being selected to play for an academy. Fewer children will gain P2E so please communicate with school about your child’s achievements at home. </a:t>
            </a:r>
            <a:endParaRPr lang="en-GB" sz="2400" dirty="0"/>
          </a:p>
        </p:txBody>
      </p:sp>
      <p:sp>
        <p:nvSpPr>
          <p:cNvPr id="7" name="TextBox 6"/>
          <p:cNvSpPr txBox="1"/>
          <p:nvPr/>
        </p:nvSpPr>
        <p:spPr>
          <a:xfrm>
            <a:off x="573578" y="253096"/>
            <a:ext cx="8169821" cy="892552"/>
          </a:xfrm>
          <a:prstGeom prst="rect">
            <a:avLst/>
          </a:prstGeom>
          <a:noFill/>
        </p:spPr>
        <p:txBody>
          <a:bodyPr wrap="square" rtlCol="0">
            <a:spAutoFit/>
          </a:bodyPr>
          <a:lstStyle/>
          <a:p>
            <a:r>
              <a:rPr lang="en-GB" sz="3200" u="sng" dirty="0" smtClean="0"/>
              <a:t>Foundation Subjects</a:t>
            </a:r>
          </a:p>
          <a:p>
            <a:r>
              <a:rPr lang="en-GB" sz="2000" u="sng" dirty="0" smtClean="0"/>
              <a:t>Art, DT, PE, Music, MFL, History, Geography, Computing, PSHE/RSE </a:t>
            </a:r>
            <a:endParaRPr lang="en-GB" sz="2000" u="sng" dirty="0"/>
          </a:p>
        </p:txBody>
      </p:sp>
    </p:spTree>
    <p:extLst>
      <p:ext uri="{BB962C8B-B14F-4D97-AF65-F5344CB8AC3E}">
        <p14:creationId xmlns:p14="http://schemas.microsoft.com/office/powerpoint/2010/main" val="37471204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Pupil Progress Meetings</a:t>
            </a:r>
            <a:endParaRPr lang="en-GB" dirty="0"/>
          </a:p>
        </p:txBody>
      </p:sp>
      <p:sp>
        <p:nvSpPr>
          <p:cNvPr id="3" name="Content Placeholder 2"/>
          <p:cNvSpPr>
            <a:spLocks noGrp="1"/>
          </p:cNvSpPr>
          <p:nvPr>
            <p:ph idx="1"/>
          </p:nvPr>
        </p:nvSpPr>
        <p:spPr>
          <a:xfrm>
            <a:off x="837755" y="2007168"/>
            <a:ext cx="8596668" cy="4456342"/>
          </a:xfrm>
        </p:spPr>
        <p:txBody>
          <a:bodyPr>
            <a:normAutofit fontScale="92500" lnSpcReduction="10000"/>
          </a:bodyPr>
          <a:lstStyle/>
          <a:p>
            <a:pPr marL="0" indent="0">
              <a:buNone/>
            </a:pPr>
            <a:r>
              <a:rPr lang="en-GB" dirty="0" smtClean="0"/>
              <a:t>All teachers meet with Mrs Hayes and myself as SEND Lead at the end of every term to discuss pupil progress.  These meetings are rigorous and ensure that all children and their learning needs are discussed. This ensures that our leadership team are fully informed of the children who are making excellent progress in classes and any child who is becoming a concern.  For any child who is not making progress, the following steps are taken</a:t>
            </a:r>
          </a:p>
          <a:p>
            <a:r>
              <a:rPr lang="en-GB" dirty="0" smtClean="0"/>
              <a:t>Parents are informed by the class teacher and a discussion takes place about anything that could be affecting the child’s learning e.g. sick family member.  Support at home maybe discussed e.g. hearing your child read. </a:t>
            </a:r>
          </a:p>
          <a:p>
            <a:r>
              <a:rPr lang="en-GB" dirty="0" smtClean="0"/>
              <a:t>Precision teach or intervention is put into place to support the areas of learning that the child may have gaps in.</a:t>
            </a:r>
          </a:p>
          <a:p>
            <a:r>
              <a:rPr lang="en-GB" dirty="0" smtClean="0"/>
              <a:t>The child is closely monitored by all the staff team in the class to support their learning needs.  </a:t>
            </a:r>
          </a:p>
          <a:p>
            <a:r>
              <a:rPr lang="en-GB" dirty="0" smtClean="0"/>
              <a:t>The leadership team are kept informed. </a:t>
            </a:r>
          </a:p>
          <a:p>
            <a:endParaRPr lang="en-GB" dirty="0"/>
          </a:p>
        </p:txBody>
      </p:sp>
    </p:spTree>
    <p:extLst>
      <p:ext uri="{BB962C8B-B14F-4D97-AF65-F5344CB8AC3E}">
        <p14:creationId xmlns:p14="http://schemas.microsoft.com/office/powerpoint/2010/main" val="20222942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058653"/>
            <a:ext cx="12192000" cy="2799347"/>
          </a:xfrm>
          <a:prstGeom prst="rect">
            <a:avLst/>
          </a:prstGeom>
          <a:solidFill>
            <a:schemeClr val="tx1"/>
          </a:solidFill>
        </p:spPr>
        <p:txBody>
          <a:bodyPr wrap="square" rtlCol="0">
            <a:spAutoFit/>
          </a:bodyPr>
          <a:lstStyle/>
          <a:p>
            <a:endParaRPr lang="en-GB" dirty="0"/>
          </a:p>
        </p:txBody>
      </p:sp>
      <p:sp>
        <p:nvSpPr>
          <p:cNvPr id="4" name="Slide Number Placeholder 3"/>
          <p:cNvSpPr>
            <a:spLocks noGrp="1"/>
          </p:cNvSpPr>
          <p:nvPr>
            <p:ph type="sldNum" sz="quarter" idx="12"/>
          </p:nvPr>
        </p:nvSpPr>
        <p:spPr/>
        <p:txBody>
          <a:bodyPr/>
          <a:lstStyle/>
          <a:p>
            <a:fld id="{DBA1B0FB-D917-4C8C-928F-313BD683BF39}" type="slidenum">
              <a:rPr lang="en-US" smtClean="0"/>
              <a:t>37</a:t>
            </a:fld>
            <a:endParaRPr lang="en-US" dirty="0"/>
          </a:p>
        </p:txBody>
      </p:sp>
      <p:sp>
        <p:nvSpPr>
          <p:cNvPr id="6" name="TextBox 5"/>
          <p:cNvSpPr txBox="1"/>
          <p:nvPr/>
        </p:nvSpPr>
        <p:spPr>
          <a:xfrm>
            <a:off x="1104181" y="1639018"/>
            <a:ext cx="7763774" cy="4832092"/>
          </a:xfrm>
          <a:prstGeom prst="rect">
            <a:avLst/>
          </a:prstGeom>
          <a:noFill/>
        </p:spPr>
        <p:txBody>
          <a:bodyPr wrap="square" rtlCol="0">
            <a:spAutoFit/>
          </a:bodyPr>
          <a:lstStyle/>
          <a:p>
            <a:r>
              <a:rPr lang="en-GB" sz="2800" dirty="0" smtClean="0"/>
              <a:t>Parents will receive each year:</a:t>
            </a:r>
          </a:p>
          <a:p>
            <a:pPr marL="457200" indent="-457200">
              <a:buFont typeface="Arial" panose="020B0604020202020204" pitchFamily="34" charset="0"/>
              <a:buChar char="•"/>
            </a:pPr>
            <a:r>
              <a:rPr lang="en-GB" sz="2800" dirty="0" smtClean="0"/>
              <a:t>Termly data reports in January &amp; April</a:t>
            </a:r>
          </a:p>
          <a:p>
            <a:pPr marL="457200" indent="-457200">
              <a:buFont typeface="Arial" panose="020B0604020202020204" pitchFamily="34" charset="0"/>
              <a:buChar char="•"/>
            </a:pPr>
            <a:r>
              <a:rPr lang="en-GB" sz="2800" dirty="0" smtClean="0"/>
              <a:t>Parents Evenings face to face – November &amp; February</a:t>
            </a:r>
          </a:p>
          <a:p>
            <a:pPr marL="457200" indent="-457200">
              <a:buFont typeface="Arial" panose="020B0604020202020204" pitchFamily="34" charset="0"/>
              <a:buChar char="•"/>
            </a:pPr>
            <a:r>
              <a:rPr lang="en-GB" sz="2800" dirty="0" smtClean="0"/>
              <a:t>End of school report – July</a:t>
            </a:r>
          </a:p>
          <a:p>
            <a:endParaRPr lang="en-GB" sz="2800" dirty="0">
              <a:solidFill>
                <a:schemeClr val="accent2">
                  <a:lumMod val="75000"/>
                </a:schemeClr>
              </a:solidFill>
            </a:endParaRPr>
          </a:p>
          <a:p>
            <a:r>
              <a:rPr lang="en-GB" sz="2800" dirty="0" smtClean="0">
                <a:solidFill>
                  <a:srgbClr val="FF0000"/>
                </a:solidFill>
              </a:rPr>
              <a:t>We always have an Open </a:t>
            </a:r>
            <a:r>
              <a:rPr lang="en-GB" sz="2800" dirty="0">
                <a:solidFill>
                  <a:srgbClr val="FF0000"/>
                </a:solidFill>
              </a:rPr>
              <a:t>D</a:t>
            </a:r>
            <a:r>
              <a:rPr lang="en-GB" sz="2800" dirty="0" smtClean="0">
                <a:solidFill>
                  <a:srgbClr val="FF0000"/>
                </a:solidFill>
              </a:rPr>
              <a:t>oor </a:t>
            </a:r>
            <a:r>
              <a:rPr lang="en-GB" sz="2800" dirty="0">
                <a:solidFill>
                  <a:srgbClr val="FF0000"/>
                </a:solidFill>
              </a:rPr>
              <a:t>P</a:t>
            </a:r>
            <a:r>
              <a:rPr lang="en-GB" sz="2800" dirty="0" smtClean="0">
                <a:solidFill>
                  <a:srgbClr val="FF0000"/>
                </a:solidFill>
              </a:rPr>
              <a:t>olicy – if any parent has a concern at any time, please contact the school office to make an appointment with the class teacher in the first instance.  They know your child best! </a:t>
            </a:r>
            <a:endParaRPr lang="en-GB" sz="2800" dirty="0">
              <a:solidFill>
                <a:srgbClr val="FF0000"/>
              </a:solidFill>
            </a:endParaRPr>
          </a:p>
        </p:txBody>
      </p:sp>
      <p:sp>
        <p:nvSpPr>
          <p:cNvPr id="7" name="TextBox 6"/>
          <p:cNvSpPr txBox="1"/>
          <p:nvPr/>
        </p:nvSpPr>
        <p:spPr>
          <a:xfrm>
            <a:off x="1104181" y="605670"/>
            <a:ext cx="7641757" cy="584775"/>
          </a:xfrm>
          <a:prstGeom prst="rect">
            <a:avLst/>
          </a:prstGeom>
          <a:noFill/>
        </p:spPr>
        <p:txBody>
          <a:bodyPr wrap="square" rtlCol="0">
            <a:spAutoFit/>
          </a:bodyPr>
          <a:lstStyle/>
          <a:p>
            <a:r>
              <a:rPr lang="en-GB" sz="3200" u="sng" dirty="0" smtClean="0"/>
              <a:t>Reporting to parents </a:t>
            </a:r>
            <a:endParaRPr lang="en-GB" sz="3200" u="sng" dirty="0"/>
          </a:p>
        </p:txBody>
      </p:sp>
    </p:spTree>
    <p:extLst>
      <p:ext uri="{BB962C8B-B14F-4D97-AF65-F5344CB8AC3E}">
        <p14:creationId xmlns:p14="http://schemas.microsoft.com/office/powerpoint/2010/main" val="21344017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F8FAEED9-1ECD-45F9-87A0-9394BAEABB79}"/>
              </a:ext>
            </a:extLst>
          </p:cNvPr>
          <p:cNvSpPr>
            <a:spLocks noGrp="1"/>
          </p:cNvSpPr>
          <p:nvPr>
            <p:ph type="ctrTitle"/>
          </p:nvPr>
        </p:nvSpPr>
        <p:spPr>
          <a:xfrm>
            <a:off x="342901" y="314324"/>
            <a:ext cx="10902949" cy="6043613"/>
          </a:xfrm>
        </p:spPr>
        <p:txBody>
          <a:bodyPr/>
          <a:lstStyle/>
          <a:p>
            <a:pPr algn="ctr"/>
            <a:r>
              <a:rPr lang="en-US" dirty="0" smtClean="0">
                <a:solidFill>
                  <a:srgbClr val="0070C0"/>
                </a:solidFill>
              </a:rPr>
              <a:t/>
            </a:r>
            <a:br>
              <a:rPr lang="en-US" dirty="0" smtClean="0">
                <a:solidFill>
                  <a:srgbClr val="0070C0"/>
                </a:solidFill>
              </a:rPr>
            </a:br>
            <a:r>
              <a:rPr lang="en-US" dirty="0">
                <a:solidFill>
                  <a:srgbClr val="FF0000"/>
                </a:solidFill>
              </a:rPr>
              <a:t>Thank You for attending. </a:t>
            </a:r>
            <a:r>
              <a:rPr lang="en-US" dirty="0" smtClean="0">
                <a:solidFill>
                  <a:srgbClr val="0070C0"/>
                </a:solidFill>
              </a:rPr>
              <a:t/>
            </a:r>
            <a:br>
              <a:rPr lang="en-US" dirty="0" smtClean="0">
                <a:solidFill>
                  <a:srgbClr val="0070C0"/>
                </a:solidFill>
              </a:rPr>
            </a:br>
            <a:r>
              <a:rPr lang="en-US" dirty="0" smtClean="0">
                <a:solidFill>
                  <a:srgbClr val="FF0000"/>
                </a:solidFill>
              </a:rPr>
              <a:t>We hope you found it useful.</a:t>
            </a:r>
            <a:br>
              <a:rPr lang="en-US" dirty="0" smtClean="0">
                <a:solidFill>
                  <a:srgbClr val="FF0000"/>
                </a:solidFill>
              </a:rPr>
            </a:br>
            <a:r>
              <a:rPr lang="en-US" dirty="0" smtClean="0">
                <a:solidFill>
                  <a:srgbClr val="0070C0"/>
                </a:solidFill>
              </a:rPr>
              <a:t/>
            </a:r>
            <a:br>
              <a:rPr lang="en-US" dirty="0" smtClean="0">
                <a:solidFill>
                  <a:srgbClr val="0070C0"/>
                </a:solidFill>
              </a:rPr>
            </a:br>
            <a:r>
              <a:rPr lang="en-US" sz="3600" dirty="0" smtClean="0">
                <a:solidFill>
                  <a:schemeClr val="tx1"/>
                </a:solidFill>
              </a:rPr>
              <a:t>Tonight is not the time to discuss any individual children.  Please contact you child's class teacher if you have any concerns. </a:t>
            </a:r>
            <a:br>
              <a:rPr lang="en-US" sz="3600" dirty="0" smtClean="0">
                <a:solidFill>
                  <a:schemeClr val="tx1"/>
                </a:solidFill>
              </a:rPr>
            </a:br>
            <a:r>
              <a:rPr lang="en-US" sz="3600" dirty="0" smtClean="0">
                <a:solidFill>
                  <a:schemeClr val="tx1"/>
                </a:solidFill>
              </a:rPr>
              <a:t>I know there is a lot to take in so if you have any </a:t>
            </a:r>
            <a:r>
              <a:rPr lang="en-US" sz="3600" dirty="0" err="1" smtClean="0">
                <a:solidFill>
                  <a:schemeClr val="tx1"/>
                </a:solidFill>
              </a:rPr>
              <a:t>questions,please</a:t>
            </a:r>
            <a:r>
              <a:rPr lang="en-US" sz="3600" dirty="0" smtClean="0">
                <a:solidFill>
                  <a:schemeClr val="tx1"/>
                </a:solidFill>
              </a:rPr>
              <a:t> email or catch myself or Mr. </a:t>
            </a:r>
            <a:r>
              <a:rPr lang="en-US" sz="3600" dirty="0" err="1" smtClean="0">
                <a:solidFill>
                  <a:schemeClr val="tx1"/>
                </a:solidFill>
              </a:rPr>
              <a:t>Nalton</a:t>
            </a:r>
            <a:r>
              <a:rPr lang="en-US" sz="3600" dirty="0" smtClean="0">
                <a:solidFill>
                  <a:schemeClr val="tx1"/>
                </a:solidFill>
              </a:rPr>
              <a:t> on the playground.</a:t>
            </a:r>
            <a:br>
              <a:rPr lang="en-US" sz="3600" dirty="0" smtClean="0">
                <a:solidFill>
                  <a:schemeClr val="tx1"/>
                </a:solidFill>
              </a:rPr>
            </a:br>
            <a:r>
              <a:rPr lang="en-US" sz="3600" dirty="0" smtClean="0">
                <a:solidFill>
                  <a:schemeClr val="tx1"/>
                </a:solidFill>
              </a:rPr>
              <a:t>We want to work with you.</a:t>
            </a:r>
            <a:r>
              <a:rPr lang="en-US" dirty="0" smtClean="0">
                <a:solidFill>
                  <a:srgbClr val="0070C0"/>
                </a:solidFill>
              </a:rPr>
              <a:t/>
            </a:r>
            <a:br>
              <a:rPr lang="en-US" dirty="0" smtClean="0">
                <a:solidFill>
                  <a:srgbClr val="0070C0"/>
                </a:solidFill>
              </a:rPr>
            </a:br>
            <a:r>
              <a:rPr lang="en-US" dirty="0" smtClean="0">
                <a:solidFill>
                  <a:srgbClr val="FF0000"/>
                </a:solidFill>
              </a:rPr>
              <a:t>THANK YOU</a:t>
            </a:r>
            <a:endParaRPr lang="en-US" dirty="0">
              <a:solidFill>
                <a:srgbClr val="FF0000"/>
              </a:solidFill>
            </a:endParaRPr>
          </a:p>
        </p:txBody>
      </p:sp>
      <p:sp>
        <p:nvSpPr>
          <p:cNvPr id="23" name="Subtitle 22">
            <a:extLst>
              <a:ext uri="{FF2B5EF4-FFF2-40B4-BE49-F238E27FC236}">
                <a16:creationId xmlns:a16="http://schemas.microsoft.com/office/drawing/2014/main" id="{8E5E4638-9BCB-4C2E-914F-CC868E2020D5}"/>
              </a:ext>
            </a:extLst>
          </p:cNvPr>
          <p:cNvSpPr>
            <a:spLocks noGrp="1"/>
          </p:cNvSpPr>
          <p:nvPr>
            <p:ph type="subTitle" idx="1"/>
          </p:nvPr>
        </p:nvSpPr>
        <p:spPr/>
        <p:txBody>
          <a:bodyPr/>
          <a:lstStyle/>
          <a:p>
            <a:endParaRPr lang="en-US" sz="3600" dirty="0"/>
          </a:p>
          <a:p>
            <a:endParaRPr lang="en-US" dirty="0"/>
          </a:p>
        </p:txBody>
      </p:sp>
    </p:spTree>
    <p:extLst>
      <p:ext uri="{BB962C8B-B14F-4D97-AF65-F5344CB8AC3E}">
        <p14:creationId xmlns:p14="http://schemas.microsoft.com/office/powerpoint/2010/main" val="113125520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512</TotalTime>
  <Words>1772</Words>
  <Application>Microsoft Office PowerPoint</Application>
  <PresentationFormat>Widescreen</PresentationFormat>
  <Paragraphs>195</Paragraphs>
  <Slides>38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Calibri</vt:lpstr>
      <vt:lpstr>Corbel</vt:lpstr>
      <vt:lpstr>Wingdings</vt:lpstr>
      <vt:lpstr>Banded</vt:lpstr>
      <vt:lpstr>Curriculum and assessment parental Information Evening</vt:lpstr>
      <vt:lpstr>Agenda</vt:lpstr>
      <vt:lpstr>Curriculum Intent </vt:lpstr>
      <vt:lpstr>Retrieval – Building a deep understanding</vt:lpstr>
      <vt:lpstr>Mental models </vt:lpstr>
      <vt:lpstr>Let’s Remember More</vt:lpstr>
      <vt:lpstr>Let’s Remember More</vt:lpstr>
      <vt:lpstr>Let’s Remember More</vt:lpstr>
      <vt:lpstr>Let’s Remember More</vt:lpstr>
      <vt:lpstr>Let’s Know more</vt:lpstr>
      <vt:lpstr>Let’s Apply more</vt:lpstr>
      <vt:lpstr>Curriculum Sequencing</vt:lpstr>
      <vt:lpstr>Curriculum Sequencing </vt:lpstr>
      <vt:lpstr>Growth Mindset</vt:lpstr>
      <vt:lpstr>Stretching pupils </vt:lpstr>
      <vt:lpstr>How do we stretch our children?</vt:lpstr>
      <vt:lpstr>When within a lesson</vt:lpstr>
      <vt:lpstr>Great question starters</vt:lpstr>
      <vt:lpstr>Think about it</vt:lpstr>
      <vt:lpstr>Think about it</vt:lpstr>
      <vt:lpstr>Think about it</vt:lpstr>
      <vt:lpstr>Working Walls</vt:lpstr>
      <vt:lpstr>Working Walls</vt:lpstr>
      <vt:lpstr>School Website </vt:lpstr>
      <vt:lpstr>What is Assessment?</vt:lpstr>
      <vt:lpstr>Formative Assessment - ONGOING</vt:lpstr>
      <vt:lpstr>Formative Assessment - ONGOING</vt:lpstr>
      <vt:lpstr>Summative Assessment - SNAPSHOT</vt:lpstr>
      <vt:lpstr>Summative Assessment - SNAPSHOT</vt:lpstr>
      <vt:lpstr>PowerPoint Presentation</vt:lpstr>
      <vt:lpstr>How do we track children?     </vt:lpstr>
      <vt:lpstr>How do we track children?     </vt:lpstr>
      <vt:lpstr>PowerPoint Presentation</vt:lpstr>
      <vt:lpstr>PowerPoint Presentation</vt:lpstr>
      <vt:lpstr>PowerPoint Presentation</vt:lpstr>
      <vt:lpstr>Pupil Progress Meetings</vt:lpstr>
      <vt:lpstr>PowerPoint Presentation</vt:lpstr>
      <vt:lpstr> Thank You for attending.  We hope you found it useful.  Tonight is not the time to discuss any individual children.  Please contact you child's class teacher if you have any concerns.  I know there is a lot to take in so if you have any questions,please email or catch myself or Mr. Nalton on the playground. We want to work with you. THANK YOU</vt:lpstr>
    </vt:vector>
  </TitlesOfParts>
  <Company>Bolton SICT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Curriculum and assessment parental workshop</dc:title>
  <dc:creator>Aaron Nalton</dc:creator>
  <cp:lastModifiedBy>Aaron Nalton</cp:lastModifiedBy>
  <cp:revision>16</cp:revision>
  <dcterms:created xsi:type="dcterms:W3CDTF">2024-10-14T08:53:40Z</dcterms:created>
  <dcterms:modified xsi:type="dcterms:W3CDTF">2024-11-15T15:00:25Z</dcterms:modified>
</cp:coreProperties>
</file>